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9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4" autoAdjust="0"/>
    <p:restoredTop sz="83795" autoAdjust="0"/>
  </p:normalViewPr>
  <p:slideViewPr>
    <p:cSldViewPr>
      <p:cViewPr varScale="1">
        <p:scale>
          <a:sx n="34" d="100"/>
          <a:sy n="34" d="100"/>
        </p:scale>
        <p:origin x="38" y="3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251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30DCB-E063-C1BA-15E0-5E5C1AE4B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66F838DD-E96E-A025-B340-22CE27C230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07935CAD-DEAA-2D70-05EE-53A5F052251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CBEB54C8-2BC2-1389-BF10-6D1FAF77B1FC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66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Рим.5:5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noProof="0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 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9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73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16.01.2025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0822" y="360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0257" y="12110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rgbClr val="0070C0"/>
                </a:solidFill>
                <a:latin typeface="Bookman Old Style"/>
              </a:rPr>
              <a:t>Щиро </a:t>
            </a: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23361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443372" y="2456234"/>
            <a:ext cx="11665296" cy="2337527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79376" y="2264041"/>
            <a:ext cx="11593288" cy="23068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В чому зміст Божої ревності? Яка на то причина?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2Кор.11:2; П.Зак.6:15; </a:t>
            </a:r>
            <a:r>
              <a:rPr lang="ru-RU" sz="4400" spc="-1" dirty="0" err="1">
                <a:solidFill>
                  <a:srgbClr val="C00000"/>
                </a:solidFill>
                <a:latin typeface="Times New Roman"/>
                <a:ea typeface="바탕"/>
              </a:rPr>
              <a:t>Іс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. Нав.24:19 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ревний і милосердний</a:t>
            </a:r>
          </a:p>
        </p:txBody>
      </p:sp>
    </p:spTree>
    <p:extLst>
      <p:ext uri="{BB962C8B-B14F-4D97-AF65-F5344CB8AC3E}">
        <p14:creationId xmlns:p14="http://schemas.microsoft.com/office/powerpoint/2010/main" val="276429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ADC24-CD60-8C2C-1A1F-71EFDB77B8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EED2CCF5-4D65-5B10-50A3-70583008071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1218C15E-FE55-5944-D06B-0CCC16B65CD8}"/>
              </a:ext>
            </a:extLst>
          </p:cNvPr>
          <p:cNvSpPr/>
          <p:nvPr/>
        </p:nvSpPr>
        <p:spPr>
          <a:xfrm>
            <a:off x="191344" y="2348879"/>
            <a:ext cx="11881320" cy="230687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96E1D82D-CB1B-691D-8347-9CA57FC920E5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769A20C5-93C2-41F5-69D4-3A7B9E7EE88C}"/>
              </a:ext>
            </a:extLst>
          </p:cNvPr>
          <p:cNvSpPr/>
          <p:nvPr/>
        </p:nvSpPr>
        <p:spPr>
          <a:xfrm>
            <a:off x="335360" y="2264041"/>
            <a:ext cx="11737304" cy="23068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Які характеристики Божої співчутливої любові?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              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1Кор.13:4-8</a:t>
            </a:r>
            <a:endParaRPr lang="uk-UA" sz="4800" spc="-1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54510D1F-330F-77CB-D2DE-88715136103D}"/>
              </a:ext>
            </a:extLst>
          </p:cNvPr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ревний і милосердний</a:t>
            </a:r>
          </a:p>
        </p:txBody>
      </p:sp>
    </p:spTree>
    <p:extLst>
      <p:ext uri="{BB962C8B-B14F-4D97-AF65-F5344CB8AC3E}">
        <p14:creationId xmlns:p14="http://schemas.microsoft.com/office/powerpoint/2010/main" val="348454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36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762492"/>
            <a:ext cx="11593289" cy="275474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593288" cy="23376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Які конкретні ситуації в вашому житті потребують прояву такої любові?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ревний і милосердний</a:t>
            </a: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492896"/>
            <a:ext cx="11809312" cy="374441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32917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ru-RU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на практиці ви як окрема особа чи навіть як клас можете задовольнити потреби тих, хто потребує розради? Поміркуйте, якими діями ви можете полегшити чиїсь труднощі?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ревний і милосердний</a:t>
            </a: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348880"/>
            <a:ext cx="12025336" cy="304553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188647"/>
            <a:ext cx="11665296" cy="30455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uk-UA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  У Своїй ревній і співчутливій любові Бог</a:t>
            </a:r>
          </a:p>
          <a:p>
            <a:pPr>
              <a:lnSpc>
                <a:spcPct val="100000"/>
              </a:lnSpc>
            </a:pPr>
            <a:r>
              <a:rPr lang="uk-UA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запрошує нас бути подібними до Нього. Нехай наша любов до ближніх стане відображенням Божої любові, яка глибока і безмежна</a:t>
            </a:r>
            <a:r>
              <a:rPr lang="ru-RU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  <a:endParaRPr lang="uk-UA" sz="3600" spc="-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ревний і милосердний</a:t>
            </a: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696744"/>
            <a:ext cx="11665296" cy="224442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19990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 </a:t>
            </a:r>
            <a:endParaRPr lang="uk-UA" sz="4400" spc="-1" dirty="0"/>
          </a:p>
          <a:p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Проявіть співчуття та підтримку до тих, хто буде поруч з вами на наступному тижні.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ревний і милосердний</a:t>
            </a: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61445" y="0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3076312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Як ви догоджали Богові, служачи тим, хто був поруч з вами?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7248128" y="1124744"/>
            <a:ext cx="4752528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   Догоджати Богові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1937538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</a:t>
            </a:r>
            <a:r>
              <a:rPr lang="ru-RU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4</a:t>
            </a:r>
            <a:endParaRPr lang="ru-RU" sz="6000" b="0" strike="noStrike" spc="-1" dirty="0">
              <a:solidFill>
                <a:srgbClr val="C00000"/>
              </a:solidFill>
              <a:latin typeface="Times New Roman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uk-UA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Бог ревний і милосердний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80928"/>
            <a:ext cx="11881320" cy="244827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924944"/>
            <a:ext cx="11521280" cy="22453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Пригадайте приємний випадок стосунків з вашими батьками? Чи завжди </a:t>
            </a:r>
            <a:r>
              <a:rPr lang="uk-UA" sz="4000" spc="-1">
                <a:solidFill>
                  <a:srgbClr val="002060"/>
                </a:solidFill>
                <a:latin typeface="Times New Roman"/>
              </a:rPr>
              <a:t>вони були такими?</a:t>
            </a:r>
            <a:endParaRPr lang="uk-UA" sz="40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007408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ревний і милосердний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-34854" y="791656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4"/>
          <p:cNvSpPr/>
          <p:nvPr/>
        </p:nvSpPr>
        <p:spPr>
          <a:xfrm>
            <a:off x="829242" y="984960"/>
            <a:ext cx="1109940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ревний і милосердний</a:t>
            </a:r>
          </a:p>
        </p:txBody>
      </p:sp>
      <p:sp>
        <p:nvSpPr>
          <p:cNvPr id="9" name="CustomShape 1"/>
          <p:cNvSpPr/>
          <p:nvPr/>
        </p:nvSpPr>
        <p:spPr>
          <a:xfrm>
            <a:off x="191344" y="2996952"/>
            <a:ext cx="11485276" cy="306585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924944"/>
            <a:ext cx="11053228" cy="31378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Пам’ятний вірш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 </a:t>
            </a:r>
            <a:r>
              <a:rPr lang="ru-RU" sz="3600" spc="-1" dirty="0">
                <a:solidFill>
                  <a:srgbClr val="002060"/>
                </a:solidFill>
                <a:latin typeface="Book Antiqua"/>
              </a:rPr>
              <a:t>«</a:t>
            </a: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Хіба ж забуде матір своє немовля? Хіба вона не</a:t>
            </a:r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пожаліє дитини свого лона? Та якби й вона забула, то Я тебе не забуду</a:t>
            </a:r>
            <a:r>
              <a:rPr lang="ru-RU" sz="3600" spc="-1" dirty="0">
                <a:solidFill>
                  <a:srgbClr val="002060"/>
                </a:solidFill>
                <a:latin typeface="Book Antiqua"/>
              </a:rPr>
              <a:t>!» </a:t>
            </a:r>
            <a:endParaRPr lang="ru-RU" sz="3600" spc="-1" dirty="0">
              <a:solidFill>
                <a:srgbClr val="C00000"/>
              </a:solidFill>
              <a:latin typeface="Book Antiqua"/>
            </a:endParaRPr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ru-RU" sz="3600" spc="-1" dirty="0">
                <a:solidFill>
                  <a:srgbClr val="C00000"/>
                </a:solidFill>
                <a:latin typeface="Book Antiqua"/>
              </a:rPr>
              <a:t>                                                                   Ісаї 49:15</a:t>
            </a:r>
            <a:endParaRPr lang="uk-UA" sz="3600" spc="-1" dirty="0">
              <a:solidFill>
                <a:srgbClr val="C00000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08920"/>
            <a:ext cx="11953328" cy="316412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197244" cy="20914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Глибоко емоційна Божа любов.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Коли вона може проявлятися в нас</a:t>
            </a:r>
            <a:r>
              <a:rPr lang="uk-UA" sz="4000" spc="-1" dirty="0">
                <a:solidFill>
                  <a:srgbClr val="002060"/>
                </a:solidFill>
                <a:latin typeface="Book Antiqua"/>
              </a:rPr>
              <a:t>? 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ревний і милосердний</a:t>
            </a: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90459"/>
            <a:ext cx="12000656" cy="301074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28300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З чим порівнюється Божа любов? Чим вона перевершує людське співчуття? </a:t>
            </a:r>
            <a:endParaRPr lang="ru-RU" sz="4000" spc="-1" dirty="0">
              <a:solidFill>
                <a:srgbClr val="C0000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Пс.103:8-13; Ісаї 49:15; Єрем.31:20</a:t>
            </a:r>
            <a:endParaRPr lang="uk-UA" sz="44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ревний і милосердний</a:t>
            </a: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264040"/>
            <a:ext cx="11953328" cy="224531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0"/>
            <a:ext cx="11662374" cy="22453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2. Які почуття Божої любові описані в цих текстах?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 </a:t>
            </a:r>
            <a:r>
              <a:rPr lang="uk-UA" sz="4000" spc="-1" dirty="0" err="1">
                <a:solidFill>
                  <a:srgbClr val="C00000"/>
                </a:solidFill>
                <a:latin typeface="Times New Roman"/>
                <a:ea typeface="바탕"/>
              </a:rPr>
              <a:t>Осії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  <a:ea typeface="바탕"/>
              </a:rPr>
              <a:t> 11:1-9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ревний і милосердний</a:t>
            </a:r>
          </a:p>
        </p:txBody>
      </p:sp>
    </p:spTree>
    <p:extLst>
      <p:ext uri="{BB962C8B-B14F-4D97-AF65-F5344CB8AC3E}">
        <p14:creationId xmlns:p14="http://schemas.microsoft.com/office/powerpoint/2010/main" val="46908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0" y="2204864"/>
            <a:ext cx="12072664" cy="309634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45586" y="2137413"/>
            <a:ext cx="11999696" cy="29839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3. Як реагував Христос, який бачив потреби і біди людей?</a:t>
            </a: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</a:rPr>
              <a:t>            </a:t>
            </a:r>
            <a:r>
              <a:rPr lang="uk-UA" sz="4000" spc="-1" dirty="0">
                <a:solidFill>
                  <a:srgbClr val="C00000"/>
                </a:solidFill>
                <a:latin typeface="Times New Roman"/>
              </a:rPr>
              <a:t>Мт.9:36, 14:14; Марка 1:41, 6:34; Мт.23:37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921240" y="984960"/>
            <a:ext cx="1126980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Урок №4</a:t>
            </a:r>
          </a:p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Бог ревний і милосердний</a:t>
            </a:r>
          </a:p>
        </p:txBody>
      </p:sp>
    </p:spTree>
    <p:extLst>
      <p:ext uri="{BB962C8B-B14F-4D97-AF65-F5344CB8AC3E}">
        <p14:creationId xmlns:p14="http://schemas.microsoft.com/office/powerpoint/2010/main" val="27730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39017</TotalTime>
  <Words>487</Words>
  <Application>Microsoft Office PowerPoint</Application>
  <PresentationFormat>Широкий екран</PresentationFormat>
  <Paragraphs>85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2533</cp:revision>
  <dcterms:created xsi:type="dcterms:W3CDTF">2021-09-14T08:06:00Z</dcterms:created>
  <dcterms:modified xsi:type="dcterms:W3CDTF">2025-01-16T09:31:15Z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