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78" r:id="rId6"/>
    <p:sldId id="279" r:id="rId7"/>
    <p:sldId id="280" r:id="rId8"/>
    <p:sldId id="281" r:id="rId9"/>
    <p:sldId id="282" r:id="rId10"/>
    <p:sldId id="283" r:id="rId11"/>
    <p:sldId id="289" r:id="rId12"/>
    <p:sldId id="285" r:id="rId13"/>
    <p:sldId id="286" r:id="rId14"/>
    <p:sldId id="288" r:id="rId15"/>
    <p:sldId id="287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44" autoAdjust="0"/>
    <p:restoredTop sz="83795" autoAdjust="0"/>
  </p:normalViewPr>
  <p:slideViewPr>
    <p:cSldViewPr>
      <p:cViewPr varScale="1">
        <p:scale>
          <a:sx n="53" d="100"/>
          <a:sy n="53" d="100"/>
        </p:scale>
        <p:origin x="976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6926"/>
    </p:cViewPr>
  </p:sorterViewPr>
  <p:notesViewPr>
    <p:cSldViewPr>
      <p:cViewPr varScale="1">
        <p:scale>
          <a:sx n="49" d="100"/>
          <a:sy n="49" d="100"/>
        </p:scale>
        <p:origin x="192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Для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переміщення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сторінки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клацніть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мишею</a:t>
            </a:r>
            <a:endParaRPr lang="ru-RU" sz="1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2000" b="0" strike="noStrike" spc="-1">
                <a:latin typeface="Arial"/>
              </a:rPr>
              <a:t>Для редагування формату приміток клацніть мишею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&lt;верхній колонтитул&gt;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uk-UA" sz="1400" b="0" strike="noStrike" spc="-1">
                <a:latin typeface="Times New Roman"/>
              </a:rPr>
              <a:t>&lt;дата/час&gt;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&lt;нижній колонтитул&gt;</a:t>
            </a:r>
          </a:p>
        </p:txBody>
      </p:sp>
      <p:sp>
        <p:nvSpPr>
          <p:cNvPr id="46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39F46386-2D8C-4ADE-BD8E-204194442833}" type="slidenum">
              <a:rPr lang="uk-UA" sz="1400" b="0" strike="noStrike" spc="-1">
                <a:latin typeface="Times New Roman"/>
              </a:rPr>
              <a:t>‹№›</a:t>
            </a:fld>
            <a:endParaRPr lang="uk-UA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27930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915452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10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782516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730DCB-E063-C1BA-15E0-5E5C1AE4BB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>
            <a:extLst>
              <a:ext uri="{FF2B5EF4-FFF2-40B4-BE49-F238E27FC236}">
                <a16:creationId xmlns:a16="http://schemas.microsoft.com/office/drawing/2014/main" id="{66F838DD-E96E-A025-B340-22CE27C230B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>
            <a:extLst>
              <a:ext uri="{FF2B5EF4-FFF2-40B4-BE49-F238E27FC236}">
                <a16:creationId xmlns:a16="http://schemas.microsoft.com/office/drawing/2014/main" id="{07935CAD-DEAA-2D70-05EE-53A5F0522512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>
            <a:extLst>
              <a:ext uri="{FF2B5EF4-FFF2-40B4-BE49-F238E27FC236}">
                <a16:creationId xmlns:a16="http://schemas.microsoft.com/office/drawing/2014/main" id="{CBEB54C8-2BC2-1389-BF10-6D1FAF77B1FC}"/>
              </a:ext>
            </a:extLst>
          </p:cNvPr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11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508666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uk-UA" sz="2000" b="0" strike="noStrike" spc="-1" dirty="0">
                <a:latin typeface="Arial"/>
              </a:rPr>
              <a:t>Рим.5:5</a:t>
            </a: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12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375201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13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96265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14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600236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15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51209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1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AA7CD05-AD6C-427B-A13A-8A3F842B0F50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2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53002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4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53328A3F-FBFB-4F79-ADB0-96555B4031AA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3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7845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noProof="0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4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61536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5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212270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6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689493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7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072192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uk-UA" sz="2000" b="0" strike="noStrike" spc="-1" dirty="0">
                <a:latin typeface="Arial"/>
              </a:rPr>
              <a:t> </a:t>
            </a: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8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45956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9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00735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18EC7AF4-635C-4FAD-80F9-D5139A756602}" type="datetime">
              <a:rPr lang="uk-UA" sz="1200" b="0" strike="noStrike" spc="-1">
                <a:solidFill>
                  <a:srgbClr val="8B8B8B"/>
                </a:solidFill>
                <a:latin typeface="Calibri"/>
              </a:rPr>
              <a:t>01.02.2025</a:t>
            </a:fld>
            <a:endParaRPr lang="uk-UA" sz="1200" b="0" strike="noStrike" spc="-1" dirty="0"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uk-UA" sz="2400" b="0" strike="noStrike" spc="-1" dirty="0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837F58C0-2FDF-4BD3-948D-2FAC849B745F}" type="slidenum">
              <a:rPr lang="uk-UA" sz="1200" b="0" strike="noStrike" spc="-1">
                <a:solidFill>
                  <a:srgbClr val="8B8B8B"/>
                </a:solidFill>
                <a:latin typeface="Calibri"/>
              </a:rPr>
              <a:t>‹№›</a:t>
            </a:fld>
            <a:endParaRPr lang="uk-UA" sz="1200" b="0" strike="noStrike" spc="-1" dirty="0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Для правки тексту заголовка клацніть мишею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Для редагування структури клацніть мишею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Другий рівень структури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Третій рівень структури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Четвертий рівень структури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П'ятий рівень структури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Шостий рівень структури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Сьомий рівень структури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Рисунок 1" descr="27.jpg"/>
          <p:cNvPicPr/>
          <p:nvPr/>
        </p:nvPicPr>
        <p:blipFill>
          <a:blip r:embed="rId3"/>
          <a:stretch/>
        </p:blipFill>
        <p:spPr>
          <a:xfrm>
            <a:off x="-30822" y="360"/>
            <a:ext cx="12260761" cy="6857640"/>
          </a:xfrm>
          <a:prstGeom prst="rect">
            <a:avLst/>
          </a:prstGeom>
          <a:ln>
            <a:noFill/>
          </a:ln>
        </p:spPr>
      </p:pic>
      <p:sp>
        <p:nvSpPr>
          <p:cNvPr id="49" name="CustomShape 2"/>
          <p:cNvSpPr/>
          <p:nvPr/>
        </p:nvSpPr>
        <p:spPr>
          <a:xfrm>
            <a:off x="346320" y="4175640"/>
            <a:ext cx="11540520" cy="35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11500" b="1" strike="noStrike" spc="-1" dirty="0">
                <a:solidFill>
                  <a:srgbClr val="C00000"/>
                </a:solidFill>
                <a:latin typeface="Book Antiqua"/>
              </a:rPr>
              <a:t>Суботня школа</a:t>
            </a:r>
            <a:endParaRPr lang="uk-UA" sz="11500" b="0" strike="noStrike" spc="-1" dirty="0">
              <a:latin typeface="Arial"/>
            </a:endParaRPr>
          </a:p>
        </p:txBody>
      </p:sp>
      <p:sp>
        <p:nvSpPr>
          <p:cNvPr id="50" name="CustomShape 3"/>
          <p:cNvSpPr/>
          <p:nvPr/>
        </p:nvSpPr>
        <p:spPr>
          <a:xfrm>
            <a:off x="5950257" y="1211040"/>
            <a:ext cx="5809325" cy="74798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4270" b="1" spc="-1" dirty="0">
                <a:solidFill>
                  <a:srgbClr val="0070C0"/>
                </a:solidFill>
                <a:latin typeface="Bookman Old Style"/>
              </a:rPr>
              <a:t>Щиро </a:t>
            </a:r>
            <a:r>
              <a:rPr lang="uk-UA" sz="4270" b="1" strike="noStrike" spc="-1" dirty="0">
                <a:solidFill>
                  <a:srgbClr val="0070C0"/>
                </a:solidFill>
                <a:latin typeface="Bookman Old Style"/>
              </a:rPr>
              <a:t>вітаємо вас!</a:t>
            </a:r>
            <a:endParaRPr lang="uk-UA" sz="427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23361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335360" y="2456234"/>
            <a:ext cx="11773308" cy="2844973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r>
              <a:rPr lang="uk-UA" dirty="0"/>
              <a:t> </a:t>
            </a:r>
          </a:p>
        </p:txBody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79376" y="2264041"/>
            <a:ext cx="11593288" cy="292242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36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4. Якщо Бог незмінний, чому Він не завжди виконує вирок проти тих, хто чинить зло? 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         </a:t>
            </a:r>
            <a:r>
              <a:rPr lang="ru-RU" sz="4000" spc="-1" dirty="0">
                <a:solidFill>
                  <a:srgbClr val="C00000"/>
                </a:solidFill>
                <a:latin typeface="Times New Roman"/>
                <a:ea typeface="바탕"/>
              </a:rPr>
              <a:t>Числа 23:19, </a:t>
            </a:r>
            <a:r>
              <a:rPr lang="ru-RU" sz="4400" spc="-1" dirty="0">
                <a:solidFill>
                  <a:srgbClr val="C00000"/>
                </a:solidFill>
                <a:latin typeface="Times New Roman"/>
                <a:ea typeface="바탕"/>
              </a:rPr>
              <a:t>Вих.32:14, Єрем.18:7-10</a:t>
            </a:r>
            <a:endParaRPr lang="uk-UA" sz="48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Урок №6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Божа любов до справедливості</a:t>
            </a:r>
          </a:p>
        </p:txBody>
      </p:sp>
    </p:spTree>
    <p:extLst>
      <p:ext uri="{BB962C8B-B14F-4D97-AF65-F5344CB8AC3E}">
        <p14:creationId xmlns:p14="http://schemas.microsoft.com/office/powerpoint/2010/main" val="2764291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3ADC24-CD60-8C2C-1A1F-71EFDB77B8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>
            <a:extLst>
              <a:ext uri="{FF2B5EF4-FFF2-40B4-BE49-F238E27FC236}">
                <a16:creationId xmlns:a16="http://schemas.microsoft.com/office/drawing/2014/main" id="{EED2CCF5-4D65-5B10-50A3-705830080719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>
            <a:extLst>
              <a:ext uri="{FF2B5EF4-FFF2-40B4-BE49-F238E27FC236}">
                <a16:creationId xmlns:a16="http://schemas.microsoft.com/office/drawing/2014/main" id="{1218C15E-FE55-5944-D06B-0CCC16B65CD8}"/>
              </a:ext>
            </a:extLst>
          </p:cNvPr>
          <p:cNvSpPr/>
          <p:nvPr/>
        </p:nvSpPr>
        <p:spPr>
          <a:xfrm>
            <a:off x="191344" y="2348879"/>
            <a:ext cx="11881320" cy="2283587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r>
              <a:rPr lang="uk-UA" dirty="0"/>
              <a:t>  </a:t>
            </a:r>
          </a:p>
        </p:txBody>
      </p:sp>
      <p:sp>
        <p:nvSpPr>
          <p:cNvPr id="61" name="CustomShape 2">
            <a:extLst>
              <a:ext uri="{FF2B5EF4-FFF2-40B4-BE49-F238E27FC236}">
                <a16:creationId xmlns:a16="http://schemas.microsoft.com/office/drawing/2014/main" id="{96E1D82D-CB1B-691D-8347-9CA57FC920E5}"/>
              </a:ext>
            </a:extLst>
          </p:cNvPr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>
            <a:extLst>
              <a:ext uri="{FF2B5EF4-FFF2-40B4-BE49-F238E27FC236}">
                <a16:creationId xmlns:a16="http://schemas.microsoft.com/office/drawing/2014/main" id="{769A20C5-93C2-41F5-69D4-3A7B9E7EE88C}"/>
              </a:ext>
            </a:extLst>
          </p:cNvPr>
          <p:cNvSpPr/>
          <p:nvPr/>
        </p:nvSpPr>
        <p:spPr>
          <a:xfrm>
            <a:off x="335360" y="2264041"/>
            <a:ext cx="11737304" cy="23684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36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5. В чому суть Його досконалої любові?  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                                    </a:t>
            </a:r>
            <a:r>
              <a:rPr lang="ru-RU" sz="4400" spc="-1" dirty="0">
                <a:solidFill>
                  <a:srgbClr val="C00000"/>
                </a:solidFill>
                <a:latin typeface="Times New Roman"/>
                <a:ea typeface="바탕"/>
              </a:rPr>
              <a:t>Мт.5:43-48</a:t>
            </a:r>
            <a:endParaRPr lang="uk-UA" sz="4800" spc="-1" dirty="0"/>
          </a:p>
        </p:txBody>
      </p:sp>
      <p:sp>
        <p:nvSpPr>
          <p:cNvPr id="63" name="CustomShape 4">
            <a:extLst>
              <a:ext uri="{FF2B5EF4-FFF2-40B4-BE49-F238E27FC236}">
                <a16:creationId xmlns:a16="http://schemas.microsoft.com/office/drawing/2014/main" id="{54510D1F-330F-77CB-D2DE-88715136103D}"/>
              </a:ext>
            </a:extLst>
          </p:cNvPr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Урок №6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Божа любов до справедливості</a:t>
            </a:r>
          </a:p>
        </p:txBody>
      </p:sp>
    </p:spTree>
    <p:extLst>
      <p:ext uri="{BB962C8B-B14F-4D97-AF65-F5344CB8AC3E}">
        <p14:creationId xmlns:p14="http://schemas.microsoft.com/office/powerpoint/2010/main" val="34845469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36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762492"/>
            <a:ext cx="11593289" cy="275474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3" y="2780928"/>
            <a:ext cx="11593288" cy="172209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600" spc="-1" dirty="0">
                <a:solidFill>
                  <a:srgbClr val="C00000"/>
                </a:solidFill>
                <a:latin typeface="Times New Roman"/>
              </a:rPr>
              <a:t>Актуальність: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 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  Яка мета Божого правосуддя? 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Урок №6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Божа любов до справедливості</a:t>
            </a:r>
          </a:p>
        </p:txBody>
      </p:sp>
    </p:spTree>
    <p:extLst>
      <p:ext uri="{BB962C8B-B14F-4D97-AF65-F5344CB8AC3E}">
        <p14:creationId xmlns:p14="http://schemas.microsoft.com/office/powerpoint/2010/main" val="1030617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492896"/>
            <a:ext cx="11809312" cy="2664296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66556" y="2718209"/>
            <a:ext cx="11318076" cy="206064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4800" spc="-1" dirty="0">
                <a:solidFill>
                  <a:srgbClr val="C00000"/>
                </a:solidFill>
                <a:latin typeface="Times New Roman"/>
              </a:rPr>
              <a:t>Практичне застосування:</a:t>
            </a:r>
            <a:endParaRPr lang="uk-UA" sz="4800" spc="-1" dirty="0"/>
          </a:p>
          <a:p>
            <a:pPr>
              <a:lnSpc>
                <a:spcPct val="100000"/>
              </a:lnSpc>
            </a:pPr>
            <a:r>
              <a:rPr lang="ru-RU" sz="4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uk-UA" sz="4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 робити, коли ви чините справедливо, але вас за це не сприймають?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Урок №6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Божа любов до справедливості</a:t>
            </a:r>
          </a:p>
        </p:txBody>
      </p:sp>
    </p:spTree>
    <p:extLst>
      <p:ext uri="{BB962C8B-B14F-4D97-AF65-F5344CB8AC3E}">
        <p14:creationId xmlns:p14="http://schemas.microsoft.com/office/powerpoint/2010/main" val="19563887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632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-17280" y="2348880"/>
            <a:ext cx="12184237" cy="2664296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90827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07368" y="2188647"/>
            <a:ext cx="11665296" cy="249153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4800" spc="-1" dirty="0">
                <a:solidFill>
                  <a:srgbClr val="C00000"/>
                </a:solidFill>
                <a:latin typeface="Times New Roman"/>
              </a:rPr>
              <a:t>Висновок:</a:t>
            </a:r>
          </a:p>
          <a:p>
            <a:pPr>
              <a:lnSpc>
                <a:spcPct val="100000"/>
              </a:lnSpc>
            </a:pPr>
            <a:r>
              <a:rPr lang="uk-UA" sz="3600" dirty="0">
                <a:solidFill>
                  <a:srgbClr val="002060"/>
                </a:solidFill>
                <a:latin typeface="Book Antiqua" panose="02040602050305030304" pitchFamily="18" charset="0"/>
              </a:rPr>
              <a:t>Боже милосердя і справедливість нероздільні. Тільки в Ісусі можливо проявити ці риси у своєму житті згідно з Його волею.</a:t>
            </a:r>
            <a:endParaRPr lang="uk-UA" sz="3600" spc="-1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Урок №6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Божа любов до справедливості</a:t>
            </a:r>
          </a:p>
        </p:txBody>
      </p:sp>
    </p:spTree>
    <p:extLst>
      <p:ext uri="{BB962C8B-B14F-4D97-AF65-F5344CB8AC3E}">
        <p14:creationId xmlns:p14="http://schemas.microsoft.com/office/powerpoint/2010/main" val="19608977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36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696744"/>
            <a:ext cx="11809312" cy="238844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07368" y="2796480"/>
            <a:ext cx="11377264" cy="199909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400" spc="-1" dirty="0">
                <a:solidFill>
                  <a:srgbClr val="C00000"/>
                </a:solidFill>
                <a:latin typeface="Times New Roman"/>
              </a:rPr>
              <a:t>Домашнє завдання: </a:t>
            </a:r>
            <a:endParaRPr lang="uk-UA" sz="4400" spc="-1" dirty="0"/>
          </a:p>
          <a:p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 Розповісти людям вашого оточення про Божу любов до справедливості.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Урок №6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Божа любов до справедливості</a:t>
            </a:r>
          </a:p>
        </p:txBody>
      </p:sp>
    </p:spTree>
    <p:extLst>
      <p:ext uri="{BB962C8B-B14F-4D97-AF65-F5344CB8AC3E}">
        <p14:creationId xmlns:p14="http://schemas.microsoft.com/office/powerpoint/2010/main" val="3519116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5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Рисунок 1" descr="27.jpg"/>
          <p:cNvPicPr/>
          <p:nvPr/>
        </p:nvPicPr>
        <p:blipFill>
          <a:blip r:embed="rId3"/>
          <a:stretch/>
        </p:blipFill>
        <p:spPr>
          <a:xfrm>
            <a:off x="61445" y="0"/>
            <a:ext cx="12231000" cy="7023960"/>
          </a:xfrm>
          <a:prstGeom prst="rect">
            <a:avLst/>
          </a:prstGeom>
          <a:ln>
            <a:noFill/>
          </a:ln>
        </p:spPr>
      </p:pic>
      <p:sp>
        <p:nvSpPr>
          <p:cNvPr id="52" name="CustomShape 1"/>
          <p:cNvSpPr/>
          <p:nvPr/>
        </p:nvSpPr>
        <p:spPr>
          <a:xfrm>
            <a:off x="-24680" y="476672"/>
            <a:ext cx="12333557" cy="158472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3" name="CustomShape 2"/>
          <p:cNvSpPr/>
          <p:nvPr/>
        </p:nvSpPr>
        <p:spPr>
          <a:xfrm>
            <a:off x="210844" y="2142746"/>
            <a:ext cx="11809311" cy="3014756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600" b="0" strike="noStrike" spc="-1" dirty="0">
                <a:solidFill>
                  <a:srgbClr val="C00000"/>
                </a:solidFill>
                <a:latin typeface="Book Antiqua"/>
                <a:ea typeface="DejaVu Sans"/>
              </a:rPr>
              <a:t> Братнє спілкування:</a:t>
            </a:r>
            <a:endParaRPr lang="uk-UA" sz="6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44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 </a:t>
            </a:r>
            <a:r>
              <a:rPr lang="ru-RU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- </a:t>
            </a: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Як ви відчували Божу присутність минулого тижня? </a:t>
            </a:r>
          </a:p>
          <a:p>
            <a:r>
              <a:rPr lang="uk-UA" sz="44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 </a:t>
            </a: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- </a:t>
            </a: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Як ви розповідали своєму оточенню </a:t>
            </a:r>
            <a:r>
              <a:rPr lang="ru-RU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про Божий </a:t>
            </a:r>
            <a:r>
              <a:rPr lang="uk-UA" sz="36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гнів як прояв Його любов</a:t>
            </a:r>
            <a:r>
              <a:rPr lang="ru-RU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і</a:t>
            </a: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?</a:t>
            </a:r>
            <a:endParaRPr lang="uk-UA" sz="3600" i="1" spc="-1" dirty="0"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/>
            </a:endParaRPr>
          </a:p>
        </p:txBody>
      </p:sp>
      <p:sp>
        <p:nvSpPr>
          <p:cNvPr id="54" name="CustomShape 3"/>
          <p:cNvSpPr/>
          <p:nvPr/>
        </p:nvSpPr>
        <p:spPr>
          <a:xfrm>
            <a:off x="5807968" y="1124744"/>
            <a:ext cx="6192688" cy="52176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 гнів Божественної любові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56" name="CustomShape 1"/>
          <p:cNvSpPr/>
          <p:nvPr/>
        </p:nvSpPr>
        <p:spPr>
          <a:xfrm>
            <a:off x="0" y="868680"/>
            <a:ext cx="12208320" cy="1584720"/>
          </a:xfrm>
          <a:prstGeom prst="rect">
            <a:avLst/>
          </a:prstGeom>
          <a:solidFill>
            <a:schemeClr val="bg1">
              <a:alpha val="3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7" name="CustomShape 2"/>
          <p:cNvSpPr/>
          <p:nvPr/>
        </p:nvSpPr>
        <p:spPr>
          <a:xfrm>
            <a:off x="6384032" y="1211040"/>
            <a:ext cx="5441968" cy="760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400" b="0" strike="noStrike" cap="all" spc="-1" dirty="0">
                <a:solidFill>
                  <a:srgbClr val="385623"/>
                </a:solidFill>
                <a:latin typeface="Book Antiqua"/>
                <a:ea typeface="DejaVu Sans"/>
              </a:rPr>
              <a:t>Суботня школа</a:t>
            </a:r>
            <a:endParaRPr lang="uk-UA" sz="4400" b="0" strike="noStrike" spc="-1" dirty="0">
              <a:latin typeface="Arial"/>
            </a:endParaRPr>
          </a:p>
        </p:txBody>
      </p:sp>
      <p:sp>
        <p:nvSpPr>
          <p:cNvPr id="58" name="CustomShape 3"/>
          <p:cNvSpPr/>
          <p:nvPr/>
        </p:nvSpPr>
        <p:spPr>
          <a:xfrm>
            <a:off x="191344" y="3322440"/>
            <a:ext cx="11881320" cy="1937538"/>
          </a:xfrm>
          <a:prstGeom prst="rect">
            <a:avLst/>
          </a:prstGeom>
          <a:solidFill>
            <a:schemeClr val="bg1">
              <a:alpha val="32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                                         </a:t>
            </a:r>
            <a:r>
              <a:rPr lang="ru-RU" sz="5400" spc="-1" dirty="0">
                <a:solidFill>
                  <a:srgbClr val="C00000"/>
                </a:solidFill>
                <a:latin typeface="Times New Roman"/>
                <a:ea typeface="DejaVu Sans"/>
              </a:rPr>
              <a:t>     </a:t>
            </a:r>
            <a:r>
              <a:rPr lang="ru-RU" sz="60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Урок №6</a:t>
            </a:r>
          </a:p>
          <a:p>
            <a:pPr>
              <a:lnSpc>
                <a:spcPct val="100000"/>
              </a:lnSpc>
            </a:pPr>
            <a:r>
              <a:rPr lang="uk-UA" sz="6000" spc="-1" dirty="0">
                <a:solidFill>
                  <a:srgbClr val="C00000"/>
                </a:solidFill>
                <a:latin typeface="Times New Roman"/>
                <a:ea typeface="DejaVu Sans"/>
              </a:rPr>
              <a:t>            </a:t>
            </a:r>
            <a:r>
              <a:rPr lang="uk-UA" sz="5400" spc="-1" dirty="0">
                <a:solidFill>
                  <a:srgbClr val="C00000"/>
                </a:solidFill>
                <a:latin typeface="Times New Roman"/>
              </a:rPr>
              <a:t>Божа любов до справедливості</a:t>
            </a:r>
            <a:endParaRPr lang="uk-UA" sz="6000" spc="-1" dirty="0">
              <a:solidFill>
                <a:srgbClr val="C00000"/>
              </a:solidFill>
              <a:latin typeface="Times New Roman"/>
              <a:ea typeface="DejaVu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780927"/>
            <a:ext cx="12025336" cy="3620437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96688" y="785160"/>
            <a:ext cx="12288688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335360" y="2924944"/>
            <a:ext cx="11809312" cy="347642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0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Активна підготовка: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     Згадайте випадки у вашому житті, коли до вас    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   ставились несправедливо. 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     Які почуття та бажання наповнювали вас в той момент?</a:t>
            </a:r>
            <a:endParaRPr lang="uk-UA" sz="4000" b="0" strike="noStrike" spc="-1" dirty="0">
              <a:latin typeface="Arial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007408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№6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Божа любов до справедливості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294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1" name="CustomShape 2"/>
          <p:cNvSpPr/>
          <p:nvPr/>
        </p:nvSpPr>
        <p:spPr>
          <a:xfrm>
            <a:off x="-34854" y="791656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3" name="CustomShape 4"/>
          <p:cNvSpPr/>
          <p:nvPr/>
        </p:nvSpPr>
        <p:spPr>
          <a:xfrm>
            <a:off x="829242" y="984960"/>
            <a:ext cx="11099406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Урок №6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Божа любов до справедливості</a:t>
            </a:r>
          </a:p>
        </p:txBody>
      </p:sp>
      <p:sp>
        <p:nvSpPr>
          <p:cNvPr id="9" name="CustomShape 1"/>
          <p:cNvSpPr/>
          <p:nvPr/>
        </p:nvSpPr>
        <p:spPr>
          <a:xfrm>
            <a:off x="263352" y="2564904"/>
            <a:ext cx="11413268" cy="3691865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" name="CustomShape 3"/>
          <p:cNvSpPr/>
          <p:nvPr/>
        </p:nvSpPr>
        <p:spPr>
          <a:xfrm>
            <a:off x="515380" y="2492896"/>
            <a:ext cx="11053228" cy="369186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Пам’ятний вірш</a:t>
            </a:r>
            <a:r>
              <a:rPr lang="uk-UA" sz="4800" spc="-1" dirty="0">
                <a:solidFill>
                  <a:srgbClr val="C00000"/>
                </a:solidFill>
                <a:latin typeface="Book Antiqua"/>
              </a:rPr>
              <a:t>:</a:t>
            </a:r>
            <a:r>
              <a:rPr lang="uk-UA" sz="4400" spc="-1" dirty="0">
                <a:solidFill>
                  <a:srgbClr val="C00000"/>
                </a:solidFill>
                <a:latin typeface="Book Antiqua"/>
              </a:rPr>
              <a:t> </a:t>
            </a:r>
            <a:endParaRPr lang="uk-UA" sz="4400" spc="-1" dirty="0"/>
          </a:p>
          <a:p>
            <a:pPr marL="360">
              <a:lnSpc>
                <a:spcPct val="100000"/>
              </a:lnSpc>
              <a:buClr>
                <a:srgbClr val="002060"/>
              </a:buClr>
            </a:pPr>
            <a:r>
              <a:rPr lang="ru-RU" sz="3600" spc="-1" dirty="0">
                <a:solidFill>
                  <a:srgbClr val="002060"/>
                </a:solidFill>
                <a:latin typeface="Book Antiqua"/>
              </a:rPr>
              <a:t>«</a:t>
            </a:r>
            <a:r>
              <a:rPr lang="uk-UA" sz="3600" spc="-1" noProof="0" dirty="0">
                <a:solidFill>
                  <a:srgbClr val="002060"/>
                </a:solidFill>
                <a:latin typeface="Book Antiqua"/>
              </a:rPr>
              <a:t>А хто хоче хвалитися, нехай хвалиться тим, що</a:t>
            </a:r>
          </a:p>
          <a:p>
            <a:pPr marL="360">
              <a:lnSpc>
                <a:spcPct val="100000"/>
              </a:lnSpc>
              <a:buClr>
                <a:srgbClr val="002060"/>
              </a:buClr>
            </a:pPr>
            <a:r>
              <a:rPr lang="uk-UA" sz="3600" spc="-1" noProof="0" dirty="0">
                <a:solidFill>
                  <a:srgbClr val="002060"/>
                </a:solidFill>
                <a:latin typeface="Book Antiqua"/>
              </a:rPr>
              <a:t>знає Мене, – розуміє, що Я Господь, Котрий творить милосердя, правосуддя і правду на землі, бо саме у цьому Моє задоволення, – говорить Господь</a:t>
            </a:r>
            <a:r>
              <a:rPr lang="ru-RU" sz="3600" spc="-1" dirty="0">
                <a:solidFill>
                  <a:srgbClr val="002060"/>
                </a:solidFill>
                <a:latin typeface="Book Antiqua"/>
              </a:rPr>
              <a:t>»               </a:t>
            </a:r>
            <a:r>
              <a:rPr lang="ru-RU" sz="3600" spc="-1" dirty="0">
                <a:solidFill>
                  <a:srgbClr val="C00000"/>
                </a:solidFill>
                <a:latin typeface="Book Antiqua"/>
              </a:rPr>
              <a:t>Єремії 9:23</a:t>
            </a:r>
            <a:endParaRPr lang="uk-UA" sz="3600" spc="-1" dirty="0">
              <a:solidFill>
                <a:srgbClr val="C00000"/>
              </a:solidFill>
              <a:latin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533118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504712" cy="685800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708920"/>
            <a:ext cx="11953328" cy="316412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515380" y="2924944"/>
            <a:ext cx="11197244" cy="264542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Головна думка </a:t>
            </a:r>
            <a:r>
              <a:rPr lang="uk-UA" sz="4800" spc="-1" dirty="0">
                <a:solidFill>
                  <a:srgbClr val="C00000"/>
                </a:solidFill>
                <a:latin typeface="Book Antiqua"/>
              </a:rPr>
              <a:t>уроку:</a:t>
            </a:r>
            <a:r>
              <a:rPr lang="uk-UA" sz="4400" spc="-1" dirty="0">
                <a:solidFill>
                  <a:srgbClr val="C00000"/>
                </a:solidFill>
                <a:latin typeface="Book Antiqua"/>
              </a:rPr>
              <a:t> </a:t>
            </a:r>
            <a:endParaRPr lang="uk-UA" sz="4400" spc="-1" dirty="0"/>
          </a:p>
          <a:p>
            <a:pPr marL="571680" indent="-571320">
              <a:lnSpc>
                <a:spcPct val="100000"/>
              </a:lnSpc>
              <a:buClr>
                <a:srgbClr val="002060"/>
              </a:buClr>
              <a:buFont typeface="Wingdings" charset="2"/>
              <a:buChar char=""/>
            </a:pP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Справедливість – невід’ємна частина Божого характеру.</a:t>
            </a:r>
          </a:p>
          <a:p>
            <a:pPr marL="571680" indent="-571320">
              <a:lnSpc>
                <a:spcPct val="100000"/>
              </a:lnSpc>
              <a:buClr>
                <a:srgbClr val="002060"/>
              </a:buClr>
              <a:buFont typeface="Wingdings" charset="2"/>
              <a:buChar char=""/>
            </a:pP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Як нам проявляти цю рису в житті</a:t>
            </a:r>
            <a:r>
              <a:rPr lang="uk-UA" sz="4000" spc="-1" dirty="0">
                <a:solidFill>
                  <a:srgbClr val="002060"/>
                </a:solidFill>
                <a:latin typeface="Book Antiqua"/>
              </a:rPr>
              <a:t>? 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Урок №6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Божа любов до справедливості</a:t>
            </a:r>
          </a:p>
        </p:txBody>
      </p:sp>
    </p:spTree>
    <p:extLst>
      <p:ext uri="{BB962C8B-B14F-4D97-AF65-F5344CB8AC3E}">
        <p14:creationId xmlns:p14="http://schemas.microsoft.com/office/powerpoint/2010/main" val="3596006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-27384"/>
            <a:ext cx="12377976" cy="6912768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290459"/>
            <a:ext cx="12000656" cy="3010749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r>
              <a:rPr lang="uk-UA" dirty="0"/>
              <a:t> </a:t>
            </a:r>
          </a:p>
        </p:txBody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335360" y="2420888"/>
            <a:ext cx="11737304" cy="283009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54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5400" spc="-1" dirty="0"/>
          </a:p>
          <a:p>
            <a:pPr>
              <a:lnSpc>
                <a:spcPct val="100000"/>
              </a:lnSpc>
            </a:pPr>
            <a:r>
              <a:rPr lang="uk-UA" sz="44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1. Який зв’язок між любов’ю та справедливістю Божою? </a:t>
            </a:r>
            <a:endParaRPr lang="ru-RU" sz="4000" spc="-1" dirty="0">
              <a:solidFill>
                <a:srgbClr val="C00000"/>
              </a:solidFill>
              <a:latin typeface="Times New Roman"/>
              <a:ea typeface="바탕"/>
            </a:endParaRPr>
          </a:p>
          <a:p>
            <a:pPr>
              <a:lnSpc>
                <a:spcPct val="100000"/>
              </a:lnSpc>
            </a:pPr>
            <a:r>
              <a:rPr lang="ru-RU" sz="4000" spc="-1" dirty="0">
                <a:solidFill>
                  <a:srgbClr val="C00000"/>
                </a:solidFill>
                <a:latin typeface="Times New Roman"/>
                <a:ea typeface="바탕"/>
              </a:rPr>
              <a:t>                    Пс.33:5, Ісаї 61:8</a:t>
            </a:r>
            <a:endParaRPr lang="uk-UA" sz="44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Урок №6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Божа любов до справедливості</a:t>
            </a:r>
          </a:p>
        </p:txBody>
      </p:sp>
    </p:spTree>
    <p:extLst>
      <p:ext uri="{BB962C8B-B14F-4D97-AF65-F5344CB8AC3E}">
        <p14:creationId xmlns:p14="http://schemas.microsoft.com/office/powerpoint/2010/main" val="3699310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264040"/>
            <a:ext cx="11953328" cy="260512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2" y="2264040"/>
            <a:ext cx="11662374" cy="224531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2. Яким проявляється Божа справедливість?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C00000"/>
                </a:solidFill>
                <a:latin typeface="Times New Roman"/>
                <a:ea typeface="바탕"/>
              </a:rPr>
              <a:t>                  </a:t>
            </a:r>
            <a:r>
              <a:rPr lang="uk-UA" sz="4000" spc="-1" dirty="0" err="1">
                <a:solidFill>
                  <a:srgbClr val="C00000"/>
                </a:solidFill>
                <a:latin typeface="Times New Roman"/>
                <a:ea typeface="바탕"/>
              </a:rPr>
              <a:t>П.Зак</a:t>
            </a:r>
            <a:r>
              <a:rPr lang="uk-UA" sz="4000" spc="-1" dirty="0">
                <a:solidFill>
                  <a:srgbClr val="C00000"/>
                </a:solidFill>
                <a:latin typeface="Times New Roman"/>
                <a:ea typeface="바탕"/>
              </a:rPr>
              <a:t>. 32:4, Пс.9:7-8, 145:14-17</a:t>
            </a:r>
            <a:endParaRPr lang="uk-UA" sz="40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Урок №6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Божа любов до справедливості</a:t>
            </a:r>
          </a:p>
        </p:txBody>
      </p:sp>
    </p:spTree>
    <p:extLst>
      <p:ext uri="{BB962C8B-B14F-4D97-AF65-F5344CB8AC3E}">
        <p14:creationId xmlns:p14="http://schemas.microsoft.com/office/powerpoint/2010/main" val="469087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204864"/>
            <a:ext cx="11881320" cy="3384376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191344" y="2137413"/>
            <a:ext cx="11953938" cy="298397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 </a:t>
            </a:r>
            <a:r>
              <a:rPr lang="uk-UA" sz="4400" spc="-1" dirty="0">
                <a:solidFill>
                  <a:srgbClr val="002060"/>
                </a:solidFill>
                <a:latin typeface="Times New Roman"/>
                <a:ea typeface="바탕"/>
              </a:rPr>
              <a:t>3. З чого походить Божа справедливість і на чому ґрунтується?   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C00000"/>
                </a:solidFill>
                <a:latin typeface="Times New Roman"/>
              </a:rPr>
              <a:t>              Мал.3:6, 2Тим.2:13, Євр.6:17-18</a:t>
            </a:r>
            <a:endParaRPr lang="uk-UA" sz="4800" spc="-1" dirty="0"/>
          </a:p>
        </p:txBody>
      </p:sp>
      <p:sp>
        <p:nvSpPr>
          <p:cNvPr id="63" name="CustomShape 4"/>
          <p:cNvSpPr/>
          <p:nvPr/>
        </p:nvSpPr>
        <p:spPr>
          <a:xfrm>
            <a:off x="921240" y="984960"/>
            <a:ext cx="1126980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Урок №6</a:t>
            </a:r>
          </a:p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</a:t>
            </a:r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Божа любов до справедливості</a:t>
            </a:r>
          </a:p>
        </p:txBody>
      </p:sp>
    </p:spTree>
    <p:extLst>
      <p:ext uri="{BB962C8B-B14F-4D97-AF65-F5344CB8AC3E}">
        <p14:creationId xmlns:p14="http://schemas.microsoft.com/office/powerpoint/2010/main" val="2773094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39458</TotalTime>
  <Words>473</Words>
  <Application>Microsoft Office PowerPoint</Application>
  <PresentationFormat>Широкий екран</PresentationFormat>
  <Paragraphs>86</Paragraphs>
  <Slides>15</Slides>
  <Notes>15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23" baseType="lpstr">
      <vt:lpstr>Arial</vt:lpstr>
      <vt:lpstr>Book Antiqua</vt:lpstr>
      <vt:lpstr>Bookman Old Style</vt:lpstr>
      <vt:lpstr>Calibri</vt:lpstr>
      <vt:lpstr>Symbol</vt:lpstr>
      <vt:lpstr>Times New Roman</vt:lpstr>
      <vt:lpstr>Wingdings</vt:lpstr>
      <vt:lpstr>Office Theme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Учетная запись Майкрософт</dc:creator>
  <dc:description/>
  <cp:lastModifiedBy>Nikolay Shpylchuk</cp:lastModifiedBy>
  <cp:revision>2555</cp:revision>
  <dcterms:created xsi:type="dcterms:W3CDTF">2021-09-14T08:06:00Z</dcterms:created>
  <dcterms:modified xsi:type="dcterms:W3CDTF">2025-02-01T19:58:33Z</dcterms:modified>
  <dc:language>uk-UA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14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15</vt:i4>
  </property>
</Properties>
</file>