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9" r:id="rId12"/>
    <p:sldId id="285" r:id="rId13"/>
    <p:sldId id="286" r:id="rId14"/>
    <p:sldId id="288" r:id="rId15"/>
    <p:sldId id="287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4" autoAdjust="0"/>
    <p:restoredTop sz="83795" autoAdjust="0"/>
  </p:normalViewPr>
  <p:slideViewPr>
    <p:cSldViewPr>
      <p:cViewPr varScale="1">
        <p:scale>
          <a:sx n="34" d="100"/>
          <a:sy n="34" d="100"/>
        </p:scale>
        <p:origin x="38" y="3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926"/>
    </p:cViewPr>
  </p:sorterViewPr>
  <p:notesViewPr>
    <p:cSldViewPr>
      <p:cViewPr varScale="1">
        <p:scale>
          <a:sx n="49" d="100"/>
          <a:sy n="49" d="100"/>
        </p:scale>
        <p:origin x="192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Для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переміщення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сторінки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клацніть</a:t>
            </a:r>
            <a:r>
              <a:rPr lang="ru-RU" sz="1800" b="0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ru-RU" sz="1800" b="0" strike="noStrike" spc="-1" dirty="0" err="1">
                <a:solidFill>
                  <a:srgbClr val="000000"/>
                </a:solidFill>
                <a:latin typeface="Calibri"/>
              </a:rPr>
              <a:t>мишею</a:t>
            </a:r>
            <a:endParaRPr lang="ru-RU" sz="1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2000" b="0" strike="noStrike" spc="-1">
                <a:latin typeface="Arial"/>
              </a:rPr>
              <a:t>Для редагування формату приміток клацніть мишею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&lt;верхній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uk-UA" sz="1400" b="0" strike="noStrike" spc="-1">
                <a:latin typeface="Times New Roman"/>
              </a:rPr>
              <a:t>&lt;дата/час&gt;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uk-UA" sz="1400" b="0" strike="noStrike" spc="-1">
                <a:latin typeface="Times New Roman"/>
              </a:rPr>
              <a:t>&lt;нижній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9F46386-2D8C-4ADE-BD8E-204194442833}" type="slidenum">
              <a:rPr lang="uk-UA" sz="1400" b="0" strike="noStrike" spc="-1">
                <a:latin typeface="Times New Roman"/>
              </a:rPr>
              <a:t>‹№›</a:t>
            </a:fld>
            <a:endParaRPr lang="uk-UA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7930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39F46386-2D8C-4ADE-BD8E-204194442833}" type="slidenum">
              <a:rPr lang="uk-UA" sz="1400" b="0" strike="noStrike" spc="-1" smtClean="0">
                <a:latin typeface="Times New Roman"/>
              </a:rPr>
              <a:t>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1545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10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82516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730DCB-E063-C1BA-15E0-5E5C1AE4BB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>
            <a:extLst>
              <a:ext uri="{FF2B5EF4-FFF2-40B4-BE49-F238E27FC236}">
                <a16:creationId xmlns:a16="http://schemas.microsoft.com/office/drawing/2014/main" id="{66F838DD-E96E-A025-B340-22CE27C23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>
            <a:extLst>
              <a:ext uri="{FF2B5EF4-FFF2-40B4-BE49-F238E27FC236}">
                <a16:creationId xmlns:a16="http://schemas.microsoft.com/office/drawing/2014/main" id="{07935CAD-DEAA-2D70-05EE-53A5F0522512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>
            <a:extLst>
              <a:ext uri="{FF2B5EF4-FFF2-40B4-BE49-F238E27FC236}">
                <a16:creationId xmlns:a16="http://schemas.microsoft.com/office/drawing/2014/main" id="{CBEB54C8-2BC2-1389-BF10-6D1FAF77B1FC}"/>
              </a:ext>
            </a:extLst>
          </p:cNvPr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11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508666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Рим.5:5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5201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96265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6002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1209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AA7CD05-AD6C-427B-A13A-8A3F842B0F50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2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3002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3328A3F-FBFB-4F79-ADB0-96555B4031AA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3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845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noProof="0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4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15364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Чому ворожнеча?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5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12270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6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8949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7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7219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uk-UA" sz="2000" b="0" strike="noStrike" spc="-1" dirty="0">
                <a:latin typeface="Arial"/>
              </a:rPr>
              <a:t> </a:t>
            </a: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8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595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</p:spPr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uk-UA" sz="2000" b="0" strike="noStrike" spc="-1" dirty="0">
              <a:latin typeface="Arial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444521BB-4042-417A-A456-5001D616988F}" type="slidenum">
              <a:rPr lang="uk-UA" sz="14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9</a:t>
            </a:fld>
            <a:endParaRPr lang="uk-UA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0735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uk-UA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18EC7AF4-635C-4FAD-80F9-D5139A756602}" type="datetime">
              <a:rPr lang="uk-UA" sz="1200" b="0" strike="noStrike" spc="-1">
                <a:solidFill>
                  <a:srgbClr val="8B8B8B"/>
                </a:solidFill>
                <a:latin typeface="Calibri"/>
              </a:rPr>
              <a:t>20.03.2025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uk-UA" sz="2400" b="0" strike="noStrike" spc="-1" dirty="0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837F58C0-2FDF-4BD3-948D-2FAC849B745F}" type="slidenum">
              <a:rPr lang="uk-UA" sz="1200" b="0" strike="noStrike" spc="-1">
                <a:solidFill>
                  <a:srgbClr val="8B8B8B"/>
                </a:solidFill>
                <a:latin typeface="Calibri"/>
              </a:rPr>
              <a:t>‹№›</a:t>
            </a:fld>
            <a:endParaRPr lang="uk-UA" sz="1200" b="0" strike="noStrike" spc="-1" dirty="0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Другий рівень структури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Третій рівень структури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П'ятий рівень структури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Шостий рівень структури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Calibri"/>
              </a:rPr>
              <a:t>Сьомий рівень структури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1" descr="27.jpg"/>
          <p:cNvPicPr/>
          <p:nvPr/>
        </p:nvPicPr>
        <p:blipFill>
          <a:blip r:embed="rId3"/>
          <a:stretch/>
        </p:blipFill>
        <p:spPr>
          <a:xfrm>
            <a:off x="-34381" y="19496"/>
            <a:ext cx="12260761" cy="6857640"/>
          </a:xfrm>
          <a:prstGeom prst="rect">
            <a:avLst/>
          </a:prstGeom>
          <a:ln>
            <a:noFill/>
          </a:ln>
        </p:spPr>
      </p:pic>
      <p:sp>
        <p:nvSpPr>
          <p:cNvPr id="49" name="CustomShape 2"/>
          <p:cNvSpPr/>
          <p:nvPr/>
        </p:nvSpPr>
        <p:spPr>
          <a:xfrm>
            <a:off x="346320" y="4175640"/>
            <a:ext cx="11540520" cy="359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11500" b="1" strike="noStrike" spc="-1" dirty="0">
                <a:solidFill>
                  <a:srgbClr val="C00000"/>
                </a:solidFill>
                <a:latin typeface="Book Antiqua"/>
              </a:rPr>
              <a:t>Суботня школа</a:t>
            </a:r>
            <a:endParaRPr lang="uk-UA" sz="11500" b="0" strike="noStrike" spc="-1" dirty="0">
              <a:latin typeface="Arial"/>
            </a:endParaRPr>
          </a:p>
        </p:txBody>
      </p:sp>
      <p:sp>
        <p:nvSpPr>
          <p:cNvPr id="50" name="CustomShape 3"/>
          <p:cNvSpPr/>
          <p:nvPr/>
        </p:nvSpPr>
        <p:spPr>
          <a:xfrm>
            <a:off x="5950257" y="1211040"/>
            <a:ext cx="5809325" cy="7479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uk-UA" sz="4270" b="1" spc="-1" dirty="0">
                <a:solidFill>
                  <a:srgbClr val="0070C0"/>
                </a:solidFill>
                <a:latin typeface="Bookman Old Style"/>
              </a:rPr>
              <a:t>Щиро </a:t>
            </a:r>
            <a:r>
              <a:rPr lang="uk-UA" sz="4270" b="1" strike="noStrike" spc="-1" dirty="0">
                <a:solidFill>
                  <a:srgbClr val="0070C0"/>
                </a:solidFill>
                <a:latin typeface="Bookman Old Style"/>
              </a:rPr>
              <a:t>вітаємо вас!</a:t>
            </a:r>
            <a:endParaRPr lang="uk-UA" sz="427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23361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456235"/>
            <a:ext cx="11773308" cy="230687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264041"/>
            <a:ext cx="11593288" cy="230687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4. </a:t>
            </a:r>
            <a:r>
              <a:rPr lang="uk-UA" sz="4000" spc="-1" noProof="0" dirty="0">
                <a:solidFill>
                  <a:srgbClr val="002060"/>
                </a:solidFill>
                <a:latin typeface="Times New Roman"/>
                <a:ea typeface="바탕"/>
              </a:rPr>
              <a:t>Як виглядає любов, що виконує Закон? </a:t>
            </a:r>
            <a:endParaRPr lang="uk-UA" sz="4000" spc="-1" dirty="0">
              <a:solidFill>
                <a:srgbClr val="00206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   </a:t>
            </a:r>
            <a:r>
              <a:rPr lang="uk-UA" sz="4400" spc="-1" noProof="0" dirty="0">
                <a:solidFill>
                  <a:srgbClr val="C00000"/>
                </a:solidFill>
                <a:latin typeface="Times New Roman"/>
                <a:ea typeface="바탕"/>
              </a:rPr>
              <a:t>Матвія</a:t>
            </a:r>
            <a:r>
              <a:rPr lang="ru-RU" sz="4400" spc="-1" dirty="0">
                <a:solidFill>
                  <a:srgbClr val="C00000"/>
                </a:solidFill>
                <a:latin typeface="Times New Roman"/>
                <a:ea typeface="바탕"/>
              </a:rPr>
              <a:t> 23:23-24; П.Зак.5:12-15; Ісаї 58:13-14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764291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3ADC24-CD60-8C2C-1A1F-71EFDB77B8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>
            <a:extLst>
              <a:ext uri="{FF2B5EF4-FFF2-40B4-BE49-F238E27FC236}">
                <a16:creationId xmlns:a16="http://schemas.microsoft.com/office/drawing/2014/main" id="{EED2CCF5-4D65-5B10-50A3-705830080719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>
            <a:extLst>
              <a:ext uri="{FF2B5EF4-FFF2-40B4-BE49-F238E27FC236}">
                <a16:creationId xmlns:a16="http://schemas.microsoft.com/office/drawing/2014/main" id="{1218C15E-FE55-5944-D06B-0CCC16B65CD8}"/>
              </a:ext>
            </a:extLst>
          </p:cNvPr>
          <p:cNvSpPr/>
          <p:nvPr/>
        </p:nvSpPr>
        <p:spPr>
          <a:xfrm>
            <a:off x="263352" y="2348879"/>
            <a:ext cx="11809312" cy="297583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 </a:t>
            </a:r>
          </a:p>
        </p:txBody>
      </p:sp>
      <p:sp>
        <p:nvSpPr>
          <p:cNvPr id="61" name="CustomShape 2">
            <a:extLst>
              <a:ext uri="{FF2B5EF4-FFF2-40B4-BE49-F238E27FC236}">
                <a16:creationId xmlns:a16="http://schemas.microsoft.com/office/drawing/2014/main" id="{96E1D82D-CB1B-691D-8347-9CA57FC920E5}"/>
              </a:ext>
            </a:extLst>
          </p:cNvPr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>
            <a:extLst>
              <a:ext uri="{FF2B5EF4-FFF2-40B4-BE49-F238E27FC236}">
                <a16:creationId xmlns:a16="http://schemas.microsoft.com/office/drawing/2014/main" id="{769A20C5-93C2-41F5-69D4-3A7B9E7EE88C}"/>
              </a:ext>
            </a:extLst>
          </p:cNvPr>
          <p:cNvSpPr/>
          <p:nvPr/>
        </p:nvSpPr>
        <p:spPr>
          <a:xfrm>
            <a:off x="335360" y="2264041"/>
            <a:ext cx="11737304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36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5. У чому проявляється гріх бездіяльності? Як це пов’язано з виконанням Закону Божого?</a:t>
            </a: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 Якова 2:1–9</a:t>
            </a:r>
            <a:endParaRPr lang="uk-UA" sz="4800" spc="-1" dirty="0"/>
          </a:p>
        </p:txBody>
      </p:sp>
      <p:sp>
        <p:nvSpPr>
          <p:cNvPr id="63" name="CustomShape 4">
            <a:extLst>
              <a:ext uri="{FF2B5EF4-FFF2-40B4-BE49-F238E27FC236}">
                <a16:creationId xmlns:a16="http://schemas.microsoft.com/office/drawing/2014/main" id="{54510D1F-330F-77CB-D2DE-88715136103D}"/>
              </a:ext>
            </a:extLst>
          </p:cNvPr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484546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36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62492"/>
            <a:ext cx="11665297" cy="311054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3" y="2780928"/>
            <a:ext cx="11305255" cy="1722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600" spc="-1" dirty="0">
                <a:solidFill>
                  <a:srgbClr val="C00000"/>
                </a:solidFill>
                <a:latin typeface="Times New Roman"/>
              </a:rPr>
              <a:t>Актуальність: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 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noProof="0" dirty="0">
                <a:solidFill>
                  <a:srgbClr val="002060"/>
                </a:solidFill>
                <a:latin typeface="Times New Roman"/>
              </a:rPr>
              <a:t>  Що ви робите доброго у своїй громаді</a:t>
            </a:r>
            <a:r>
              <a:rPr lang="uk-UA" sz="4000" spc="-1" noProof="0">
                <a:solidFill>
                  <a:srgbClr val="002060"/>
                </a:solidFill>
                <a:latin typeface="Times New Roman"/>
              </a:rPr>
              <a:t>? </a:t>
            </a:r>
            <a:endParaRPr lang="uk-UA" sz="4000" spc="-1" noProof="0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30525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306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263352" y="2492896"/>
            <a:ext cx="11737304" cy="3096344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66556" y="2718209"/>
            <a:ext cx="11318076" cy="267620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Практичне застосування:</a:t>
            </a:r>
            <a:endParaRPr lang="uk-UA" sz="48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   Як ми можемо на практиці виявляти Божу любов до тих, з ким зустрічаємося щодня, зокрема до сім’ї, друзів і незнайомців?</a:t>
            </a:r>
            <a:endParaRPr lang="uk-UA" sz="4000" spc="-1" noProof="0" dirty="0">
              <a:solidFill>
                <a:srgbClr val="002060"/>
              </a:solidFill>
              <a:latin typeface="Times New Roman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956388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632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348879"/>
            <a:ext cx="12025336" cy="273630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90827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188647"/>
            <a:ext cx="11665296" cy="249153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36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4800" spc="-1" dirty="0">
                <a:solidFill>
                  <a:srgbClr val="C00000"/>
                </a:solidFill>
                <a:latin typeface="Times New Roman"/>
              </a:rPr>
              <a:t>Висновок:</a:t>
            </a:r>
          </a:p>
          <a:p>
            <a:pPr>
              <a:lnSpc>
                <a:spcPct val="100000"/>
              </a:lnSpc>
            </a:pPr>
            <a:r>
              <a:rPr lang="uk-UA" sz="3600" noProof="0" dirty="0">
                <a:solidFill>
                  <a:srgbClr val="002060"/>
                </a:solidFill>
                <a:latin typeface="Book Antiqua" panose="02040602050305030304" pitchFamily="18" charset="0"/>
              </a:rPr>
              <a:t>Десять Заповідей – це не просто набір правил, а вияв любові до Творця та відповідь на особисті стосунки з Богом.</a:t>
            </a:r>
            <a:endParaRPr lang="uk-UA" sz="3600" spc="-1" noProof="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525744" y="984960"/>
            <a:ext cx="11665296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9608977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08920"/>
            <a:ext cx="11809312" cy="2892496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07368" y="2796480"/>
            <a:ext cx="11377264" cy="19990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spc="-1" dirty="0">
                <a:solidFill>
                  <a:srgbClr val="C00000"/>
                </a:solidFill>
                <a:latin typeface="Times New Roman"/>
              </a:rPr>
              <a:t>Домашнє завдання: </a:t>
            </a:r>
            <a:endParaRPr lang="uk-UA" sz="4400" spc="-1" dirty="0"/>
          </a:p>
          <a:p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Проявіть доброту до тих, хто буде поруч з вами наступного тижня.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51911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Рисунок 1" descr="27.jpg"/>
          <p:cNvPicPr/>
          <p:nvPr/>
        </p:nvPicPr>
        <p:blipFill>
          <a:blip r:embed="rId3"/>
          <a:stretch/>
        </p:blipFill>
        <p:spPr>
          <a:xfrm>
            <a:off x="32756" y="11696"/>
            <a:ext cx="12231000" cy="7023960"/>
          </a:xfrm>
          <a:prstGeom prst="rect">
            <a:avLst/>
          </a:prstGeom>
          <a:ln>
            <a:noFill/>
          </a:ln>
        </p:spPr>
      </p:pic>
      <p:sp>
        <p:nvSpPr>
          <p:cNvPr id="52" name="CustomShape 1"/>
          <p:cNvSpPr/>
          <p:nvPr/>
        </p:nvSpPr>
        <p:spPr>
          <a:xfrm>
            <a:off x="-24680" y="476672"/>
            <a:ext cx="12333557" cy="1584720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" name="CustomShape 2"/>
          <p:cNvSpPr/>
          <p:nvPr/>
        </p:nvSpPr>
        <p:spPr>
          <a:xfrm>
            <a:off x="210844" y="2142746"/>
            <a:ext cx="11809311" cy="3014756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600" b="0" strike="noStrike" spc="-1" dirty="0">
                <a:solidFill>
                  <a:srgbClr val="C00000"/>
                </a:solidFill>
                <a:latin typeface="Book Antiqua"/>
                <a:ea typeface="DejaVu Sans"/>
              </a:rPr>
              <a:t> Братнє спілкування:</a:t>
            </a:r>
            <a:endParaRPr lang="uk-UA" sz="66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ru-RU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</a:t>
            </a:r>
            <a:r>
              <a:rPr lang="uk-UA" sz="36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Як ви відчували Божу присутність минулого тижня? </a:t>
            </a:r>
          </a:p>
          <a:p>
            <a:r>
              <a:rPr lang="uk-UA" sz="44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  </a:t>
            </a:r>
            <a:r>
              <a:rPr lang="uk-UA" sz="4000" i="1" spc="-1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- Як ви </a:t>
            </a:r>
            <a:r>
              <a:rPr lang="uk-UA" sz="3600" i="1" spc="-1" noProof="0" dirty="0">
                <a:solidFill>
                  <a:srgbClr val="00206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Book Antiqua"/>
              </a:rPr>
              <a:t>виявляли турботу до тих, хто опинився в складних життєвих обставинах?</a:t>
            </a:r>
            <a:endParaRPr lang="uk-UA" sz="3600" i="1" spc="-1" dirty="0">
              <a:solidFill>
                <a:srgbClr val="00206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  <a:latin typeface="Times New Roman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1487488" y="1124744"/>
            <a:ext cx="10704512" cy="5217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 </a:t>
            </a: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Любов і справедливість дві найбільші заповіді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56" name="CustomShape 1"/>
          <p:cNvSpPr/>
          <p:nvPr/>
        </p:nvSpPr>
        <p:spPr>
          <a:xfrm>
            <a:off x="0" y="868680"/>
            <a:ext cx="12208320" cy="1584720"/>
          </a:xfrm>
          <a:prstGeom prst="rect">
            <a:avLst/>
          </a:prstGeom>
          <a:solidFill>
            <a:schemeClr val="bg1"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" name="CustomShape 2"/>
          <p:cNvSpPr/>
          <p:nvPr/>
        </p:nvSpPr>
        <p:spPr>
          <a:xfrm>
            <a:off x="6384032" y="1211040"/>
            <a:ext cx="5441968" cy="760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400" b="0" strike="noStrike" cap="all" spc="-1" dirty="0">
                <a:solidFill>
                  <a:srgbClr val="385623"/>
                </a:solidFill>
                <a:latin typeface="Book Antiqua"/>
                <a:ea typeface="DejaVu Sans"/>
              </a:rPr>
              <a:t>Суботня школа</a:t>
            </a:r>
            <a:endParaRPr lang="uk-UA" sz="4400" b="0" strike="noStrike" spc="-1" dirty="0">
              <a:latin typeface="Arial"/>
            </a:endParaRPr>
          </a:p>
        </p:txBody>
      </p:sp>
      <p:sp>
        <p:nvSpPr>
          <p:cNvPr id="58" name="CustomShape 3"/>
          <p:cNvSpPr/>
          <p:nvPr/>
        </p:nvSpPr>
        <p:spPr>
          <a:xfrm>
            <a:off x="191344" y="3322440"/>
            <a:ext cx="11881320" cy="1937538"/>
          </a:xfrm>
          <a:prstGeom prst="rect">
            <a:avLst/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                         </a:t>
            </a:r>
            <a:r>
              <a:rPr lang="ru-RU" sz="5400" spc="-1" dirty="0">
                <a:solidFill>
                  <a:srgbClr val="C00000"/>
                </a:solidFill>
                <a:latin typeface="Times New Roman"/>
                <a:ea typeface="DejaVu Sans"/>
              </a:rPr>
              <a:t>   </a:t>
            </a:r>
            <a:r>
              <a:rPr lang="ru-RU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Урок №13</a:t>
            </a:r>
          </a:p>
          <a:p>
            <a:pPr>
              <a:lnSpc>
                <a:spcPct val="100000"/>
              </a:lnSpc>
            </a:pPr>
            <a:r>
              <a:rPr lang="uk-UA" sz="6000" spc="-1" dirty="0">
                <a:solidFill>
                  <a:srgbClr val="C00000"/>
                </a:solidFill>
                <a:latin typeface="Times New Roman"/>
                <a:ea typeface="DejaVu Sans"/>
              </a:rPr>
              <a:t>                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Любов – виконання Закону</a:t>
            </a:r>
            <a:endParaRPr lang="uk-UA" sz="6000" spc="-1" dirty="0">
              <a:solidFill>
                <a:srgbClr val="C00000"/>
              </a:solidFill>
              <a:latin typeface="Times New Roman"/>
              <a:ea typeface="DejaVu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780928"/>
            <a:ext cx="11778072" cy="2448272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96688" y="785160"/>
            <a:ext cx="12288688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198744" y="2924944"/>
            <a:ext cx="11778072" cy="224531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60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Активна підготовка: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</a:rPr>
              <a:t> Що ви робите, щоб показати людині, що вона для  вас цінна і дорога?</a:t>
            </a:r>
            <a:endParaRPr lang="uk-UA" sz="4000" b="0" strike="noStrike" spc="-1" dirty="0">
              <a:latin typeface="Arial"/>
            </a:endParaRPr>
          </a:p>
        </p:txBody>
      </p:sp>
      <p:sp>
        <p:nvSpPr>
          <p:cNvPr id="63" name="CustomShape 4"/>
          <p:cNvSpPr/>
          <p:nvPr/>
        </p:nvSpPr>
        <p:spPr>
          <a:xfrm>
            <a:off x="479376" y="984960"/>
            <a:ext cx="11449272" cy="13835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0" strike="noStrike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 </a:t>
            </a: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  <a:p>
            <a:pPr>
              <a:lnSpc>
                <a:spcPct val="100000"/>
              </a:lnSpc>
            </a:pPr>
            <a:endParaRPr lang="uk-UA" sz="2800" b="1" cap="all" spc="-1" dirty="0">
              <a:solidFill>
                <a:srgbClr val="984807"/>
              </a:solidFill>
              <a:latin typeface="Book Antiqu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294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294" y="65744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" name="CustomShape 1"/>
          <p:cNvSpPr/>
          <p:nvPr/>
        </p:nvSpPr>
        <p:spPr>
          <a:xfrm>
            <a:off x="335360" y="2564905"/>
            <a:ext cx="11341260" cy="3024335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" name="CustomShape 3"/>
          <p:cNvSpPr/>
          <p:nvPr/>
        </p:nvSpPr>
        <p:spPr>
          <a:xfrm>
            <a:off x="515380" y="2492896"/>
            <a:ext cx="11053228" cy="31378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Пам’ятний вірш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uk-UA" sz="3600" spc="-1" noProof="0" dirty="0">
                <a:solidFill>
                  <a:srgbClr val="002060"/>
                </a:solidFill>
                <a:latin typeface="Book Antiqua"/>
              </a:rPr>
              <a:t>«Нікому нічого не будьте винні, за винятком любові</a:t>
            </a: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</a:t>
            </a:r>
            <a:r>
              <a:rPr lang="uk-UA" sz="3600" spc="-1" noProof="0" dirty="0">
                <a:solidFill>
                  <a:srgbClr val="002060"/>
                </a:solidFill>
                <a:latin typeface="Book Antiqua"/>
              </a:rPr>
              <a:t>одне до одного. Адже хто любить іншого, той виконав Закон</a:t>
            </a:r>
            <a:r>
              <a:rPr lang="ru-RU" sz="3600" spc="-1" noProof="0" dirty="0">
                <a:solidFill>
                  <a:srgbClr val="002060"/>
                </a:solidFill>
                <a:latin typeface="Book Antiqua"/>
              </a:rPr>
              <a:t>» </a:t>
            </a: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 </a:t>
            </a:r>
          </a:p>
          <a:p>
            <a:pPr marL="360">
              <a:lnSpc>
                <a:spcPct val="100000"/>
              </a:lnSpc>
              <a:buClr>
                <a:srgbClr val="002060"/>
              </a:buClr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                                                               </a:t>
            </a:r>
            <a:r>
              <a:rPr lang="ru-RU" sz="3600" spc="-1" dirty="0">
                <a:solidFill>
                  <a:srgbClr val="C00000"/>
                </a:solidFill>
                <a:latin typeface="Book Antiqua"/>
              </a:rPr>
              <a:t>Рим.13:8</a:t>
            </a:r>
            <a:endParaRPr lang="uk-UA" sz="3600" spc="-1" dirty="0">
              <a:solidFill>
                <a:srgbClr val="C00000"/>
              </a:solidFill>
              <a:latin typeface="Book Antiqua"/>
            </a:endParaRPr>
          </a:p>
        </p:txBody>
      </p:sp>
      <p:sp>
        <p:nvSpPr>
          <p:cNvPr id="2" name="CustomShape 4">
            <a:extLst>
              <a:ext uri="{FF2B5EF4-FFF2-40B4-BE49-F238E27FC236}">
                <a16:creationId xmlns:a16="http://schemas.microsoft.com/office/drawing/2014/main" id="{5286E977-F1DB-4F40-ECFD-8838EDAB777E}"/>
              </a:ext>
            </a:extLst>
          </p:cNvPr>
          <p:cNvSpPr/>
          <p:nvPr/>
        </p:nvSpPr>
        <p:spPr>
          <a:xfrm>
            <a:off x="623392" y="795164"/>
            <a:ext cx="1170841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53311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0"/>
            <a:ext cx="12504712" cy="685800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335360" y="2708920"/>
            <a:ext cx="11737304" cy="3164120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515380" y="2924944"/>
            <a:ext cx="11574564" cy="264542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Головна думка </a:t>
            </a:r>
            <a:r>
              <a:rPr lang="uk-UA" sz="4800" spc="-1" dirty="0">
                <a:solidFill>
                  <a:srgbClr val="C00000"/>
                </a:solidFill>
                <a:latin typeface="Book Antiqua"/>
              </a:rPr>
              <a:t>уроку:</a:t>
            </a:r>
            <a:r>
              <a:rPr lang="uk-UA" sz="4400" spc="-1" dirty="0">
                <a:solidFill>
                  <a:srgbClr val="C00000"/>
                </a:solidFill>
                <a:latin typeface="Book Antiqua"/>
              </a:rPr>
              <a:t> </a:t>
            </a:r>
            <a:endParaRPr lang="uk-UA" sz="4400" spc="-1" dirty="0"/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Десять Заповідей є вираженням завітних взаємин Бога з Його народом.</a:t>
            </a:r>
          </a:p>
          <a:p>
            <a:pPr marL="571680" indent="-571320">
              <a:lnSpc>
                <a:spcPct val="100000"/>
              </a:lnSpc>
              <a:buClr>
                <a:srgbClr val="002060"/>
              </a:buClr>
              <a:buFont typeface="Wingdings" charset="2"/>
              <a:buChar char=""/>
            </a:pPr>
            <a:r>
              <a:rPr lang="uk-UA" sz="3600" spc="-1" dirty="0">
                <a:solidFill>
                  <a:srgbClr val="002060"/>
                </a:solidFill>
                <a:latin typeface="Book Antiqua"/>
              </a:rPr>
              <a:t>Як це виражається в нашому житті</a:t>
            </a:r>
            <a:r>
              <a:rPr lang="uk-UA" sz="4000" spc="-1" dirty="0">
                <a:solidFill>
                  <a:srgbClr val="002060"/>
                </a:solidFill>
                <a:latin typeface="Book Antiqua"/>
              </a:rPr>
              <a:t>?</a:t>
            </a:r>
          </a:p>
        </p:txBody>
      </p:sp>
      <p:sp>
        <p:nvSpPr>
          <p:cNvPr id="63" name="CustomShape 4"/>
          <p:cNvSpPr/>
          <p:nvPr/>
        </p:nvSpPr>
        <p:spPr>
          <a:xfrm>
            <a:off x="515380" y="984960"/>
            <a:ext cx="1167566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596006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-27384"/>
            <a:ext cx="12377976" cy="6912768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91344" y="2290459"/>
            <a:ext cx="12000656" cy="301074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335360" y="2420888"/>
            <a:ext cx="11737304" cy="28300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54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5400" spc="-1" dirty="0"/>
          </a:p>
          <a:p>
            <a:r>
              <a:rPr lang="uk-UA" sz="4400" spc="-1" dirty="0">
                <a:solidFill>
                  <a:srgbClr val="002060"/>
                </a:solidFill>
                <a:latin typeface="Times New Roman"/>
                <a:ea typeface="바탕"/>
              </a:rPr>
              <a:t> </a:t>
            </a: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1. Як виражається любов людини до Бога і до ближніх згідно з Десятьма Заповідями?</a:t>
            </a:r>
            <a:endParaRPr lang="ru-RU" sz="4000" spc="-1" dirty="0">
              <a:solidFill>
                <a:srgbClr val="C00000"/>
              </a:solidFill>
              <a:latin typeface="Times New Roman"/>
              <a:ea typeface="바탕"/>
            </a:endParaRPr>
          </a:p>
          <a:p>
            <a:pPr>
              <a:lnSpc>
                <a:spcPct val="100000"/>
              </a:lnSpc>
            </a:pP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                            </a:t>
            </a:r>
            <a:r>
              <a:rPr lang="uk-UA" sz="4000" spc="-1" noProof="0" dirty="0">
                <a:solidFill>
                  <a:srgbClr val="C00000"/>
                </a:solidFill>
                <a:latin typeface="Times New Roman"/>
                <a:ea typeface="바탕"/>
              </a:rPr>
              <a:t>Вихід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 20:1–17</a:t>
            </a:r>
            <a:endParaRPr lang="uk-UA" sz="44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369931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-17280" y="0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64040"/>
            <a:ext cx="11953328" cy="4477328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263352" y="2264040"/>
            <a:ext cx="11662374" cy="40919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54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2. Як викуплення, здійснене Христом на хресті, вплинуло на статус Божого Закону? Як це узгоджується з нашим відгуком на спасаючу Божу благодать? 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                     </a:t>
            </a:r>
            <a:r>
              <a:rPr lang="ru-RU" sz="4000" spc="-1" dirty="0">
                <a:solidFill>
                  <a:srgbClr val="C00000"/>
                </a:solidFill>
                <a:latin typeface="Times New Roman"/>
                <a:ea typeface="바탕"/>
              </a:rPr>
              <a:t>Римл.6:1–3, 7:7–12; Івана 14:15</a:t>
            </a:r>
            <a:endParaRPr lang="uk-UA" sz="4000" spc="-1" dirty="0"/>
          </a:p>
        </p:txBody>
      </p:sp>
      <p:sp>
        <p:nvSpPr>
          <p:cNvPr id="63" name="CustomShape 4"/>
          <p:cNvSpPr/>
          <p:nvPr/>
        </p:nvSpPr>
        <p:spPr>
          <a:xfrm>
            <a:off x="767408" y="984960"/>
            <a:ext cx="11423632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6908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Рисунок 1" descr="27.jpg"/>
          <p:cNvPicPr/>
          <p:nvPr/>
        </p:nvPicPr>
        <p:blipFill>
          <a:blip r:embed="rId3"/>
          <a:stretch/>
        </p:blipFill>
        <p:spPr>
          <a:xfrm>
            <a:off x="0" y="31708"/>
            <a:ext cx="12208320" cy="6857640"/>
          </a:xfrm>
          <a:prstGeom prst="rect">
            <a:avLst/>
          </a:prstGeom>
          <a:ln>
            <a:noFill/>
          </a:ln>
        </p:spPr>
      </p:pic>
      <p:sp>
        <p:nvSpPr>
          <p:cNvPr id="60" name="CustomShape 1"/>
          <p:cNvSpPr/>
          <p:nvPr/>
        </p:nvSpPr>
        <p:spPr>
          <a:xfrm>
            <a:off x="119336" y="2204864"/>
            <a:ext cx="12025946" cy="2983979"/>
          </a:xfrm>
          <a:prstGeom prst="rect">
            <a:avLst/>
          </a:prstGeom>
          <a:solidFill>
            <a:schemeClr val="bg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/>
          <a:lstStyle/>
          <a:p>
            <a:r>
              <a:rPr lang="uk-UA" dirty="0"/>
              <a:t> </a:t>
            </a:r>
          </a:p>
        </p:txBody>
      </p:sp>
      <p:sp>
        <p:nvSpPr>
          <p:cNvPr id="61" name="CustomShape 2"/>
          <p:cNvSpPr/>
          <p:nvPr/>
        </p:nvSpPr>
        <p:spPr>
          <a:xfrm>
            <a:off x="-17280" y="785160"/>
            <a:ext cx="12208320" cy="1279080"/>
          </a:xfrm>
          <a:prstGeom prst="rect">
            <a:avLst/>
          </a:prstGeom>
          <a:solidFill>
            <a:schemeClr val="bg1"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3"/>
          <p:cNvSpPr/>
          <p:nvPr/>
        </p:nvSpPr>
        <p:spPr>
          <a:xfrm>
            <a:off x="479376" y="2137413"/>
            <a:ext cx="11521280" cy="28608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uk-UA" sz="4800" b="0" strike="noStrike" spc="-1" dirty="0">
                <a:solidFill>
                  <a:srgbClr val="C00000"/>
                </a:solidFill>
                <a:latin typeface="Times New Roman"/>
                <a:ea typeface="DejaVu Sans"/>
              </a:rPr>
              <a:t>  </a:t>
            </a:r>
            <a:r>
              <a:rPr lang="uk-UA" sz="6000" spc="-1" dirty="0">
                <a:solidFill>
                  <a:srgbClr val="C00000"/>
                </a:solidFill>
                <a:latin typeface="Times New Roman"/>
              </a:rPr>
              <a:t>Дослідження Біблії:</a:t>
            </a:r>
            <a:endParaRPr lang="uk-UA" sz="6000" spc="-1" dirty="0"/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002060"/>
                </a:solidFill>
                <a:latin typeface="Times New Roman"/>
                <a:ea typeface="바탕"/>
              </a:rPr>
              <a:t>  3. Що необхідно, щоб Закон – вияв Божого характеру – став основою нашого характеру?</a:t>
            </a:r>
          </a:p>
          <a:p>
            <a:pPr>
              <a:lnSpc>
                <a:spcPct val="100000"/>
              </a:lnSpc>
            </a:pPr>
            <a:r>
              <a:rPr lang="uk-UA" sz="4000" spc="-1" dirty="0">
                <a:solidFill>
                  <a:srgbClr val="C00000"/>
                </a:solidFill>
                <a:latin typeface="Times New Roman"/>
              </a:rPr>
              <a:t>        Єремії 31:31-34. Івана 3:1-21, Євреям 8:10</a:t>
            </a:r>
            <a:endParaRPr lang="uk-UA" sz="4800" spc="-1" dirty="0"/>
          </a:p>
        </p:txBody>
      </p:sp>
      <p:sp>
        <p:nvSpPr>
          <p:cNvPr id="63" name="CustomShape 4"/>
          <p:cNvSpPr/>
          <p:nvPr/>
        </p:nvSpPr>
        <p:spPr>
          <a:xfrm>
            <a:off x="695400" y="984960"/>
            <a:ext cx="11495640" cy="95265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2800" b="1" cap="all" spc="-1" dirty="0">
                <a:solidFill>
                  <a:srgbClr val="984807"/>
                </a:solidFill>
                <a:latin typeface="Book Antiqua"/>
              </a:rPr>
              <a:t>                                                                                                        Урок №13</a:t>
            </a:r>
          </a:p>
          <a:p>
            <a:pPr>
              <a:lnSpc>
                <a:spcPct val="100000"/>
              </a:lnSpc>
            </a:pPr>
            <a:r>
              <a:rPr lang="uk-UA" sz="2800" b="1" cap="all" spc="-1" noProof="0" dirty="0">
                <a:solidFill>
                  <a:srgbClr val="984807"/>
                </a:solidFill>
                <a:latin typeface="Book Antiqua"/>
              </a:rPr>
              <a:t>                                                         Любов </a:t>
            </a:r>
            <a:r>
              <a:rPr lang="uk-UA" sz="2800" b="1" cap="all" spc="-1" dirty="0">
                <a:solidFill>
                  <a:srgbClr val="984807"/>
                </a:solidFill>
                <a:latin typeface="Book Antiqua"/>
              </a:rPr>
              <a:t>– виконання Закону</a:t>
            </a:r>
            <a:endParaRPr lang="uk-UA" sz="2800" b="1" cap="all" spc="-1" noProof="0" dirty="0">
              <a:solidFill>
                <a:srgbClr val="984807"/>
              </a:solidFill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277309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43317</TotalTime>
  <Words>494</Words>
  <Application>Microsoft Office PowerPoint</Application>
  <PresentationFormat>Широкий екран</PresentationFormat>
  <Paragraphs>86</Paragraphs>
  <Slides>15</Slides>
  <Notes>15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Book Antiqua</vt:lpstr>
      <vt:lpstr>Bookman Old Style</vt:lpstr>
      <vt:lpstr>Calibri</vt:lpstr>
      <vt:lpstr>Symbol</vt:lpstr>
      <vt:lpstr>Times New Roman</vt:lpstr>
      <vt:lpstr>Wingdings</vt:lpstr>
      <vt:lpstr>Office Theme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Учетная запись Майкрософт</dc:creator>
  <dc:description/>
  <cp:lastModifiedBy>Nikolay Shpylchuk</cp:lastModifiedBy>
  <cp:revision>2659</cp:revision>
  <dcterms:created xsi:type="dcterms:W3CDTF">2021-09-14T08:06:00Z</dcterms:created>
  <dcterms:modified xsi:type="dcterms:W3CDTF">2025-03-20T08:11:13Z</dcterms:modified>
  <dc:language>uk-UA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14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15</vt:i4>
  </property>
</Properties>
</file>