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9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44" autoAdjust="0"/>
    <p:restoredTop sz="83795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0DCB-E063-C1BA-15E0-5E5C1AE4B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66F838DD-E96E-A025-B340-22CE27C230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07935CAD-DEAA-2D70-05EE-53A5F052251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CBEB54C8-2BC2-1389-BF10-6D1FAF77B1FC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66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noProof="0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Чому ворожнеча?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 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27.03.2025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4381" y="19496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23361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456235"/>
            <a:ext cx="11917324" cy="293003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264041"/>
            <a:ext cx="11593288" cy="29224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Які принципи дослідження Писання закладені в цих текстах</a:t>
            </a:r>
            <a:r>
              <a:rPr lang="uk-UA" sz="4000" spc="-1" noProof="0" dirty="0">
                <a:solidFill>
                  <a:srgbClr val="002060"/>
                </a:solidFill>
                <a:latin typeface="Times New Roman"/>
                <a:ea typeface="바탕"/>
              </a:rPr>
              <a:t>? </a:t>
            </a:r>
            <a:endParaRPr lang="uk-UA" sz="4000" spc="-1" dirty="0">
              <a:solidFill>
                <a:srgbClr val="00206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    </a:t>
            </a:r>
            <a:r>
              <a:rPr lang="ru-RU" sz="4400" spc="-1" noProof="0" dirty="0" err="1">
                <a:solidFill>
                  <a:srgbClr val="C00000"/>
                </a:solidFill>
                <a:latin typeface="Times New Roman"/>
                <a:ea typeface="바탕"/>
              </a:rPr>
              <a:t>Матв</a:t>
            </a:r>
            <a:r>
              <a:rPr lang="ru-RU" sz="4400" spc="-1" dirty="0" err="1">
                <a:solidFill>
                  <a:srgbClr val="C00000"/>
                </a:solidFill>
                <a:latin typeface="Times New Roman"/>
                <a:ea typeface="바탕"/>
              </a:rPr>
              <a:t>ія</a:t>
            </a:r>
            <a:r>
              <a:rPr lang="ru-RU" sz="44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5:18; 2 </a:t>
            </a:r>
            <a:r>
              <a:rPr lang="ru-RU" sz="4400" spc="-1" noProof="0" dirty="0" err="1">
                <a:solidFill>
                  <a:srgbClr val="C00000"/>
                </a:solidFill>
                <a:latin typeface="Times New Roman"/>
                <a:ea typeface="바탕"/>
              </a:rPr>
              <a:t>Тимофія</a:t>
            </a:r>
            <a:r>
              <a:rPr lang="ru-RU" sz="44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3:15–17; Луки 24:27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Деякі принципи пророцтв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DC24-CD60-8C2C-1A1F-71EFDB77B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ED2CCF5-4D65-5B10-50A3-70583008071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218C15E-FE55-5944-D06B-0CCC16B65CD8}"/>
              </a:ext>
            </a:extLst>
          </p:cNvPr>
          <p:cNvSpPr/>
          <p:nvPr/>
        </p:nvSpPr>
        <p:spPr>
          <a:xfrm>
            <a:off x="191344" y="2348879"/>
            <a:ext cx="11881320" cy="359138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 </a:t>
            </a:r>
          </a:p>
        </p:txBody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6E1D82D-CB1B-691D-8347-9CA57FC920E5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769A20C5-93C2-41F5-69D4-3A7B9E7EE88C}"/>
              </a:ext>
            </a:extLst>
          </p:cNvPr>
          <p:cNvSpPr/>
          <p:nvPr/>
        </p:nvSpPr>
        <p:spPr>
          <a:xfrm>
            <a:off x="335360" y="2264041"/>
            <a:ext cx="11737304" cy="3476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Яке головне правило дослідження пророчої символіки?</a:t>
            </a:r>
          </a:p>
          <a:p>
            <a:pPr>
              <a:lnSpc>
                <a:spcPct val="100000"/>
              </a:lnSpc>
            </a:pPr>
            <a:r>
              <a:rPr lang="ru-RU" sz="4000" spc="-1" dirty="0" err="1">
                <a:solidFill>
                  <a:srgbClr val="C00000"/>
                </a:solidFill>
                <a:latin typeface="Times New Roman"/>
                <a:ea typeface="바탕"/>
              </a:rPr>
              <a:t>Об’явлення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1:16; </a:t>
            </a:r>
            <a:r>
              <a:rPr lang="ru-RU" sz="4000" spc="-1" dirty="0" err="1">
                <a:solidFill>
                  <a:srgbClr val="C00000"/>
                </a:solidFill>
                <a:latin typeface="Times New Roman"/>
                <a:ea typeface="바탕"/>
              </a:rPr>
              <a:t>Ефесянам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6:17; </a:t>
            </a:r>
            <a:r>
              <a:rPr lang="ru-RU" sz="4000" spc="-1" dirty="0" err="1">
                <a:solidFill>
                  <a:srgbClr val="C00000"/>
                </a:solidFill>
                <a:latin typeface="Times New Roman"/>
                <a:ea typeface="바탕"/>
              </a:rPr>
              <a:t>Євреям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4:12</a:t>
            </a:r>
          </a:p>
          <a:p>
            <a:pPr>
              <a:lnSpc>
                <a:spcPct val="100000"/>
              </a:lnSpc>
            </a:pPr>
            <a:r>
              <a:rPr lang="ru-RU" sz="4000" spc="-1" dirty="0" err="1">
                <a:solidFill>
                  <a:srgbClr val="C00000"/>
                </a:solidFill>
                <a:latin typeface="Times New Roman"/>
                <a:ea typeface="바탕"/>
              </a:rPr>
              <a:t>Об’явлення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12:1; 21:2; </a:t>
            </a:r>
            <a:r>
              <a:rPr lang="ru-RU" sz="4000" spc="-1" dirty="0" err="1">
                <a:solidFill>
                  <a:srgbClr val="C00000"/>
                </a:solidFill>
                <a:latin typeface="Times New Roman"/>
                <a:ea typeface="바탕"/>
              </a:rPr>
              <a:t>Ефесянам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5:31, 32; Єремії 6:2</a:t>
            </a:r>
            <a:endParaRPr lang="uk-UA" sz="48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54510D1F-330F-77CB-D2DE-88715136103D}"/>
              </a:ext>
            </a:extLst>
          </p:cNvPr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Деякі принципи пророцтв</a:t>
            </a:r>
          </a:p>
        </p:txBody>
      </p:sp>
    </p:spTree>
    <p:extLst>
      <p:ext uri="{BB962C8B-B14F-4D97-AF65-F5344CB8AC3E}">
        <p14:creationId xmlns:p14="http://schemas.microsoft.com/office/powerpoint/2010/main" val="348454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62492"/>
            <a:ext cx="11665297" cy="311054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305255" cy="29532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 Ви просто читаєте Біблію чи досліджуєте її?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Скільки часу вам потрібно, щоб пізнати Божий план спасіння на кожен день?</a:t>
            </a: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30525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Деякі принципи пророцтв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492896"/>
            <a:ext cx="11809312" cy="396044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32917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Які найкращі способи захистити себе від багатьох безглуздих і спекулятивних спроб тлумачити пророцтва (навіть якщо це роблять члени нашої громади)?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Деякі принципи пророцтв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0" y="2348879"/>
            <a:ext cx="12144672" cy="3960441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38457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2800" spc="-1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 Хоча ми ніколи не зрозуміємо всього, </a:t>
            </a:r>
            <a:r>
              <a:rPr lang="uk-UA" sz="2800" spc="-1" dirty="0">
                <a:solidFill>
                  <a:srgbClr val="002060"/>
                </a:solidFill>
                <a:latin typeface="Book Antiqua" panose="02040602050305030304" pitchFamily="18" charset="0"/>
              </a:rPr>
              <a:t>проте</a:t>
            </a:r>
            <a:r>
              <a:rPr lang="uk-UA" sz="2800" spc="-1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 можемо збагнути</a:t>
            </a:r>
            <a:r>
              <a:rPr lang="uk-UA" sz="2800" spc="-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uk-UA" sz="2800" spc="-1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те, що необхідно для нашого спасіння</a:t>
            </a:r>
            <a:r>
              <a:rPr lang="ru-RU" sz="2800" spc="-1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  <a:endParaRPr lang="ru-RU" sz="2800" spc="-1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00000"/>
              </a:lnSpc>
            </a:pPr>
            <a:r>
              <a:rPr lang="uk-UA" sz="2800" spc="-1" dirty="0">
                <a:solidFill>
                  <a:srgbClr val="002060"/>
                </a:solidFill>
                <a:latin typeface="Book Antiqua" panose="02040602050305030304" pitchFamily="18" charset="0"/>
              </a:rPr>
              <a:t>Одна </a:t>
            </a:r>
            <a:r>
              <a:rPr lang="uk-UA" sz="2800" spc="-1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 з ключових цілей пророцтв — проілюструвати План спасіння. Вони </a:t>
            </a:r>
            <a:r>
              <a:rPr lang="uk-UA" sz="2800" spc="-1" noProof="0" dirty="0" err="1">
                <a:solidFill>
                  <a:srgbClr val="002060"/>
                </a:solidFill>
                <a:latin typeface="Book Antiqua" panose="02040602050305030304" pitchFamily="18" charset="0"/>
              </a:rPr>
              <a:t>повинніпривести</a:t>
            </a:r>
            <a:r>
              <a:rPr lang="uk-UA" sz="2800" spc="-1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 нас до Ісуса й обітниці спасіння, яке Він пропонує всьому людству.</a:t>
            </a:r>
          </a:p>
          <a:p>
            <a:pPr>
              <a:lnSpc>
                <a:spcPct val="100000"/>
              </a:lnSpc>
            </a:pPr>
            <a:r>
              <a:rPr lang="uk-UA" sz="2800" spc="-1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 Будемо ж дякувати Богові за відкрите нам знання істини</a:t>
            </a:r>
            <a:r>
              <a:rPr lang="uk-UA" sz="2800" spc="-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uk-UA" sz="2800" spc="-1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та з Його допомогою дотримуймося цієї істини!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525744" y="984960"/>
            <a:ext cx="1166529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Деякі принципи пророцтв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08920"/>
            <a:ext cx="11809312" cy="289249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261464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>
                <a:solidFill>
                  <a:srgbClr val="002060"/>
                </a:solidFill>
                <a:latin typeface="Times New Roman"/>
              </a:rPr>
              <a:t> Поділіться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з тими, хто буде поруч з вами на </a:t>
            </a:r>
            <a:r>
              <a:rPr lang="uk-UA" sz="4000" spc="-1">
                <a:solidFill>
                  <a:srgbClr val="002060"/>
                </a:solidFill>
                <a:latin typeface="Times New Roman"/>
              </a:rPr>
              <a:t>наступному тижні,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вашою метою </a:t>
            </a:r>
            <a:r>
              <a:rPr lang="uk-UA" sz="4000" spc="-1">
                <a:solidFill>
                  <a:srgbClr val="002060"/>
                </a:solidFill>
                <a:latin typeface="Times New Roman"/>
              </a:rPr>
              <a:t>дослідження Біблії.</a:t>
            </a:r>
            <a:endParaRPr lang="uk-UA" sz="4000" spc="-1" dirty="0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Деякі принципи пророцтв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32756" y="11696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014756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ви 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виявляли доброту до тих, хто був поруч з вами 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 </a:t>
            </a:r>
          </a:p>
          <a:p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               минулого тижня?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5807968" y="1124744"/>
            <a:ext cx="6384032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Любов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– виконання Закону</a:t>
            </a:r>
            <a:endParaRPr lang="uk-UA" sz="2800" b="1" cap="all" spc="-1" noProof="0" dirty="0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-27384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№1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Деякі принципи пророцтв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80928"/>
            <a:ext cx="11778072" cy="244827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98744" y="2924944"/>
            <a:ext cx="11778072" cy="22453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Хто з вас знайомий із якоюсь відомою людиною? Які переваги ви отримали від цього знайомства?</a:t>
            </a:r>
            <a:endParaRPr lang="uk-UA" sz="40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479376" y="984960"/>
            <a:ext cx="11449272" cy="13835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Деякі принципи пророцтв</a:t>
            </a:r>
          </a:p>
          <a:p>
            <a:pPr>
              <a:lnSpc>
                <a:spcPct val="100000"/>
              </a:lnSpc>
            </a:pPr>
            <a:endParaRPr lang="uk-UA" sz="2800" b="1" cap="all" spc="-1" dirty="0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294" y="65744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1"/>
          <p:cNvSpPr/>
          <p:nvPr/>
        </p:nvSpPr>
        <p:spPr>
          <a:xfrm>
            <a:off x="335360" y="2564905"/>
            <a:ext cx="11341260" cy="3497931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492896"/>
            <a:ext cx="11053228" cy="34456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200" spc="-1" dirty="0">
                <a:solidFill>
                  <a:srgbClr val="002060"/>
                </a:solidFill>
                <a:latin typeface="Book Antiqua"/>
              </a:rPr>
              <a:t> </a:t>
            </a:r>
            <a:r>
              <a:rPr lang="ru-RU" sz="3200" spc="-1" noProof="0" dirty="0">
                <a:solidFill>
                  <a:srgbClr val="002060"/>
                </a:solidFill>
                <a:latin typeface="Book Antiqua"/>
              </a:rPr>
              <a:t>«</a:t>
            </a:r>
            <a:r>
              <a:rPr lang="uk-UA" sz="3200" spc="-1" noProof="0" dirty="0">
                <a:solidFill>
                  <a:srgbClr val="002060"/>
                </a:solidFill>
                <a:latin typeface="Book Antiqua"/>
              </a:rPr>
              <a:t>А хто хоче хвалитися, нехай хвалиться тим, що</a:t>
            </a: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200" spc="-1" noProof="0" dirty="0">
                <a:solidFill>
                  <a:srgbClr val="002060"/>
                </a:solidFill>
                <a:latin typeface="Book Antiqua"/>
              </a:rPr>
              <a:t>знає Мене, ― розуміє, що Я Господь, Котрий творить милосердя, правосуддя і правду на землі, бо саме</a:t>
            </a:r>
            <a:r>
              <a:rPr lang="uk-UA" sz="3200" spc="-1" dirty="0">
                <a:solidFill>
                  <a:srgbClr val="002060"/>
                </a:solidFill>
                <a:latin typeface="Book Antiqua"/>
              </a:rPr>
              <a:t> </a:t>
            </a:r>
            <a:r>
              <a:rPr lang="uk-UA" sz="3200" spc="-1" noProof="0" dirty="0">
                <a:solidFill>
                  <a:srgbClr val="002060"/>
                </a:solidFill>
                <a:latin typeface="Book Antiqua"/>
              </a:rPr>
              <a:t>в цьому Моє задоволення, ― говорить Господь</a:t>
            </a:r>
            <a:r>
              <a:rPr lang="ru-RU" sz="3200" spc="-1" noProof="0" dirty="0">
                <a:solidFill>
                  <a:srgbClr val="002060"/>
                </a:solidFill>
                <a:latin typeface="Book Antiqua"/>
              </a:rPr>
              <a:t>»</a:t>
            </a: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ru-RU" sz="3600" spc="-1" dirty="0">
                <a:solidFill>
                  <a:srgbClr val="C00000"/>
                </a:solidFill>
                <a:latin typeface="Book Antiqua"/>
              </a:rPr>
              <a:t>                                                                   Єремії 9:23</a:t>
            </a:r>
            <a:endParaRPr lang="uk-UA" sz="3600" spc="-1" dirty="0">
              <a:solidFill>
                <a:srgbClr val="C00000"/>
              </a:solidFill>
              <a:latin typeface="Book Antiqua"/>
            </a:endParaRPr>
          </a:p>
        </p:txBody>
      </p:sp>
      <p:sp>
        <p:nvSpPr>
          <p:cNvPr id="2" name="CustomShape 4">
            <a:extLst>
              <a:ext uri="{FF2B5EF4-FFF2-40B4-BE49-F238E27FC236}">
                <a16:creationId xmlns:a16="http://schemas.microsoft.com/office/drawing/2014/main" id="{5286E977-F1DB-4F40-ECFD-8838EDAB777E}"/>
              </a:ext>
            </a:extLst>
          </p:cNvPr>
          <p:cNvSpPr/>
          <p:nvPr/>
        </p:nvSpPr>
        <p:spPr>
          <a:xfrm>
            <a:off x="623392" y="795164"/>
            <a:ext cx="1170841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Деякі принципи пророцтв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335360" y="2708920"/>
            <a:ext cx="11737304" cy="252028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574564" cy="209142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Мета дослідження біблійних пророцтв.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Як вона узгоджується з метою вашого життя</a:t>
            </a: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515380" y="984960"/>
            <a:ext cx="1167566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Деякі принципи пророцтв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59"/>
            <a:ext cx="12000656" cy="301074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27069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Яка мета глибокого дослідження Біблії?</a:t>
            </a:r>
          </a:p>
          <a:p>
            <a:r>
              <a:rPr lang="ru-RU" sz="36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</a:t>
            </a:r>
            <a:r>
              <a:rPr lang="ru-RU" sz="3600" spc="-1" noProof="0" dirty="0" err="1">
                <a:solidFill>
                  <a:srgbClr val="C00000"/>
                </a:solidFill>
                <a:latin typeface="Times New Roman"/>
                <a:ea typeface="바탕"/>
              </a:rPr>
              <a:t>Матв</a:t>
            </a:r>
            <a:r>
              <a:rPr lang="ru-RU" sz="3600" spc="-1" dirty="0" err="1">
                <a:solidFill>
                  <a:srgbClr val="C00000"/>
                </a:solidFill>
                <a:latin typeface="Times New Roman"/>
                <a:ea typeface="바탕"/>
              </a:rPr>
              <a:t>ія</a:t>
            </a:r>
            <a:r>
              <a:rPr lang="ru-RU" sz="36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24:15; </a:t>
            </a:r>
            <a:r>
              <a:rPr lang="ru-RU" sz="3600" spc="-1" noProof="0" dirty="0" err="1">
                <a:solidFill>
                  <a:srgbClr val="C00000"/>
                </a:solidFill>
                <a:latin typeface="Times New Roman"/>
                <a:ea typeface="바탕"/>
              </a:rPr>
              <a:t>Об’явл</a:t>
            </a:r>
            <a:r>
              <a:rPr lang="ru-RU" sz="3600" spc="-1" dirty="0" err="1">
                <a:solidFill>
                  <a:srgbClr val="C00000"/>
                </a:solidFill>
                <a:latin typeface="Times New Roman"/>
                <a:ea typeface="바탕"/>
              </a:rPr>
              <a:t>ення</a:t>
            </a:r>
            <a:r>
              <a:rPr lang="ru-RU" sz="36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1:3; </a:t>
            </a:r>
            <a:r>
              <a:rPr lang="ru-RU" sz="3600" spc="-1" noProof="0" dirty="0" err="1">
                <a:solidFill>
                  <a:srgbClr val="C00000"/>
                </a:solidFill>
                <a:latin typeface="Times New Roman"/>
                <a:ea typeface="바탕"/>
              </a:rPr>
              <a:t>Матв</a:t>
            </a:r>
            <a:r>
              <a:rPr lang="ru-RU" sz="3600" spc="-1" dirty="0" err="1">
                <a:solidFill>
                  <a:srgbClr val="C00000"/>
                </a:solidFill>
                <a:latin typeface="Times New Roman"/>
                <a:ea typeface="바탕"/>
              </a:rPr>
              <a:t>ія</a:t>
            </a:r>
            <a:r>
              <a:rPr lang="ru-RU" sz="36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11:29; </a:t>
            </a:r>
          </a:p>
          <a:p>
            <a:r>
              <a:rPr lang="ru-RU" sz="3600" spc="-1" noProof="0" dirty="0" err="1">
                <a:solidFill>
                  <a:srgbClr val="C00000"/>
                </a:solidFill>
                <a:latin typeface="Times New Roman"/>
                <a:ea typeface="바탕"/>
              </a:rPr>
              <a:t>Єрем</a:t>
            </a:r>
            <a:r>
              <a:rPr lang="ru-RU" sz="3600" spc="-1" dirty="0">
                <a:solidFill>
                  <a:srgbClr val="C00000"/>
                </a:solidFill>
                <a:latin typeface="Times New Roman"/>
                <a:ea typeface="바탕"/>
              </a:rPr>
              <a:t>і</a:t>
            </a:r>
            <a:r>
              <a:rPr lang="ru-RU" sz="36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9:23 – 24. 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Деякі принципи пророцтв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64040"/>
            <a:ext cx="11881320" cy="375724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40919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Чому не достатньо просто читати Біблію для правильного розуміння її змісту?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Псалом 139:1–6, Псалом 147:5, Римлянам11:33, 1Івана 3:20</a:t>
            </a:r>
          </a:p>
          <a:p>
            <a:pPr>
              <a:lnSpc>
                <a:spcPct val="100000"/>
              </a:lnSpc>
            </a:pP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Деякі принципи пророцтв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31708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04864"/>
            <a:ext cx="12025946" cy="374441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137413"/>
            <a:ext cx="11521280" cy="3476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3. Чому Бог дає різні вказівки щодо відкриття книги Даниїла і книги Відкриття? Що це означає для нас сьогодні?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</a:rPr>
              <a:t>                        </a:t>
            </a:r>
            <a:r>
              <a:rPr lang="ru-RU" sz="4000" spc="-1" dirty="0" err="1">
                <a:solidFill>
                  <a:srgbClr val="C00000"/>
                </a:solidFill>
                <a:latin typeface="Times New Roman"/>
              </a:rPr>
              <a:t>Даниїла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</a:rPr>
              <a:t> 12:4, </a:t>
            </a:r>
            <a:r>
              <a:rPr lang="ru-RU" sz="4000" spc="-1" dirty="0" err="1">
                <a:solidFill>
                  <a:srgbClr val="C00000"/>
                </a:solidFill>
                <a:latin typeface="Times New Roman"/>
              </a:rPr>
              <a:t>Об’явлення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</a:rPr>
              <a:t> 22:10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Деякі принципи пророцтв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43531</TotalTime>
  <Words>553</Words>
  <Application>Microsoft Office PowerPoint</Application>
  <PresentationFormat>Широкий екран</PresentationFormat>
  <Paragraphs>92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2674</cp:revision>
  <dcterms:created xsi:type="dcterms:W3CDTF">2021-09-14T08:06:00Z</dcterms:created>
  <dcterms:modified xsi:type="dcterms:W3CDTF">2025-03-27T08:58:53Z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