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8" r:id="rId6"/>
    <p:sldId id="279" r:id="rId7"/>
    <p:sldId id="280" r:id="rId8"/>
    <p:sldId id="281" r:id="rId9"/>
    <p:sldId id="282" r:id="rId10"/>
    <p:sldId id="283" r:id="rId11"/>
    <p:sldId id="289" r:id="rId12"/>
    <p:sldId id="285" r:id="rId13"/>
    <p:sldId id="286" r:id="rId14"/>
    <p:sldId id="288" r:id="rId15"/>
    <p:sldId id="28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44" autoAdjust="0"/>
    <p:restoredTop sz="83795" autoAdjust="0"/>
  </p:normalViewPr>
  <p:slideViewPr>
    <p:cSldViewPr>
      <p:cViewPr varScale="1">
        <p:scale>
          <a:sx n="53" d="100"/>
          <a:sy n="53" d="100"/>
        </p:scale>
        <p:origin x="97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26"/>
    </p:cViewPr>
  </p:sorterViewPr>
  <p:notesViewPr>
    <p:cSldViewPr>
      <p:cViewPr varScale="1">
        <p:scale>
          <a:sx n="49" d="100"/>
          <a:sy n="49" d="100"/>
        </p:scale>
        <p:origin x="192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Для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переміщення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сторінки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клацніть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мишею</a:t>
            </a:r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2000" b="0" strike="noStrike" spc="-1">
                <a:latin typeface="Arial"/>
              </a:rPr>
              <a:t>Для редагування формату приміток клацніть мишею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&lt;верхній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uk-UA" sz="1400" b="0" strike="noStrike" spc="-1">
                <a:latin typeface="Times New Roman"/>
              </a:rPr>
              <a:t>&lt;дата/час&gt;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&lt;нижній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9F46386-2D8C-4ADE-BD8E-204194442833}" type="slidenum">
              <a:rPr lang="uk-UA" sz="1400" b="0" strike="noStrike" spc="-1">
                <a:latin typeface="Times New Roman"/>
              </a:rPr>
              <a:t>‹№›</a:t>
            </a:fld>
            <a:endParaRPr lang="uk-UA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793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1545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10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8251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730DCB-E063-C1BA-15E0-5E5C1AE4BB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>
            <a:extLst>
              <a:ext uri="{FF2B5EF4-FFF2-40B4-BE49-F238E27FC236}">
                <a16:creationId xmlns:a16="http://schemas.microsoft.com/office/drawing/2014/main" id="{66F838DD-E96E-A025-B340-22CE27C230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>
            <a:extLst>
              <a:ext uri="{FF2B5EF4-FFF2-40B4-BE49-F238E27FC236}">
                <a16:creationId xmlns:a16="http://schemas.microsoft.com/office/drawing/2014/main" id="{07935CAD-DEAA-2D70-05EE-53A5F0522512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>
            <a:extLst>
              <a:ext uri="{FF2B5EF4-FFF2-40B4-BE49-F238E27FC236}">
                <a16:creationId xmlns:a16="http://schemas.microsoft.com/office/drawing/2014/main" id="{CBEB54C8-2BC2-1389-BF10-6D1FAF77B1FC}"/>
              </a:ext>
            </a:extLst>
          </p:cNvPr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0866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7520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626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0023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120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AA7CD05-AD6C-427B-A13A-8A3F842B0F50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300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3328A3F-FBFB-4F79-ADB0-96555B4031AA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845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noProof="0" dirty="0">
                <a:latin typeface="Arial"/>
              </a:rPr>
              <a:t>Фразеологізми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1536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Чому ворожнеча?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4521BB-4042-417A-A456-5001D616988F}" type="slidenum">
              <a:rPr kumimoji="0" lang="uk-UA" sz="14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uk-UA" sz="1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1227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6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8949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7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7219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 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8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595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9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073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8EC7AF4-635C-4FAD-80F9-D5139A756602}" type="datetime">
              <a:rPr lang="uk-UA" sz="1200" b="0" strike="noStrike" spc="-1">
                <a:solidFill>
                  <a:srgbClr val="8B8B8B"/>
                </a:solidFill>
                <a:latin typeface="Calibri"/>
              </a:rPr>
              <a:t>11.04.2025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uk-UA" sz="2400" b="0" strike="noStrike" spc="-1" dirty="0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37F58C0-2FDF-4BD3-948D-2FAC849B745F}" type="slidenum">
              <a:rPr lang="uk-UA" sz="1200" b="0" strike="noStrike" spc="-1">
                <a:solidFill>
                  <a:srgbClr val="8B8B8B"/>
                </a:solidFill>
                <a:latin typeface="Calibri"/>
              </a:rPr>
              <a:t>‹№›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тексту заголовка клацніть мишею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1" descr="27.jpg"/>
          <p:cNvPicPr/>
          <p:nvPr/>
        </p:nvPicPr>
        <p:blipFill>
          <a:blip r:embed="rId3"/>
          <a:stretch/>
        </p:blipFill>
        <p:spPr>
          <a:xfrm>
            <a:off x="-34381" y="19496"/>
            <a:ext cx="12260761" cy="6857640"/>
          </a:xfrm>
          <a:prstGeom prst="rect">
            <a:avLst/>
          </a:prstGeom>
          <a:ln>
            <a:noFill/>
          </a:ln>
        </p:spPr>
      </p:pic>
      <p:sp>
        <p:nvSpPr>
          <p:cNvPr id="49" name="CustomShape 2"/>
          <p:cNvSpPr/>
          <p:nvPr/>
        </p:nvSpPr>
        <p:spPr>
          <a:xfrm>
            <a:off x="346320" y="4175640"/>
            <a:ext cx="11540520" cy="35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1500" b="1" strike="noStrike" spc="-1" dirty="0">
                <a:solidFill>
                  <a:srgbClr val="C00000"/>
                </a:solidFill>
                <a:latin typeface="Book Antiqua"/>
              </a:rPr>
              <a:t>Суботня школа</a:t>
            </a:r>
            <a:endParaRPr lang="uk-UA" sz="11500" b="0" strike="noStrike" spc="-1" dirty="0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5950257" y="1211040"/>
            <a:ext cx="5809325" cy="7479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4270" b="1" spc="-1" dirty="0">
                <a:solidFill>
                  <a:srgbClr val="0070C0"/>
                </a:solidFill>
                <a:latin typeface="Bookman Old Style"/>
              </a:rPr>
              <a:t>Щиро </a:t>
            </a:r>
            <a:r>
              <a:rPr lang="uk-UA" sz="4270" b="1" strike="noStrike" spc="-1" dirty="0">
                <a:solidFill>
                  <a:srgbClr val="0070C0"/>
                </a:solidFill>
                <a:latin typeface="Bookman Old Style"/>
              </a:rPr>
              <a:t>вітаємо вас!</a:t>
            </a:r>
            <a:endParaRPr lang="uk-UA" sz="427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23361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407368" y="2456234"/>
            <a:ext cx="11701300" cy="2922423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79376" y="2264041"/>
            <a:ext cx="11593288" cy="29224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4. У чому духовний зміст вибору Авраамом дружини для сина Ісака</a:t>
            </a:r>
            <a:r>
              <a:rPr lang="uk-UA" sz="4000" spc="-1" noProof="0" dirty="0">
                <a:solidFill>
                  <a:srgbClr val="002060"/>
                </a:solidFill>
                <a:latin typeface="Times New Roman"/>
                <a:ea typeface="바탕"/>
              </a:rPr>
              <a:t>? </a:t>
            </a:r>
            <a:endParaRPr lang="uk-UA" sz="4000" spc="-1" dirty="0">
              <a:solidFill>
                <a:srgbClr val="002060"/>
              </a:solidFill>
              <a:latin typeface="Times New Roman"/>
              <a:ea typeface="바탕"/>
            </a:endParaRPr>
          </a:p>
          <a:p>
            <a:pPr>
              <a:lnSpc>
                <a:spcPct val="100000"/>
              </a:lnSpc>
            </a:pP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                   </a:t>
            </a:r>
            <a:r>
              <a:rPr lang="uk-UA" sz="4400" spc="-1" noProof="0" dirty="0">
                <a:solidFill>
                  <a:srgbClr val="C00000"/>
                </a:solidFill>
                <a:latin typeface="Times New Roman"/>
                <a:ea typeface="바탕"/>
              </a:rPr>
              <a:t>Буття 24:1-4, 57-67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№3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образи зі шлюбу</a:t>
            </a:r>
          </a:p>
        </p:txBody>
      </p:sp>
    </p:spTree>
    <p:extLst>
      <p:ext uri="{BB962C8B-B14F-4D97-AF65-F5344CB8AC3E}">
        <p14:creationId xmlns:p14="http://schemas.microsoft.com/office/powerpoint/2010/main" val="2764291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3ADC24-CD60-8C2C-1A1F-71EFDB77B8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>
            <a:extLst>
              <a:ext uri="{FF2B5EF4-FFF2-40B4-BE49-F238E27FC236}">
                <a16:creationId xmlns:a16="http://schemas.microsoft.com/office/drawing/2014/main" id="{EED2CCF5-4D65-5B10-50A3-705830080719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>
            <a:extLst>
              <a:ext uri="{FF2B5EF4-FFF2-40B4-BE49-F238E27FC236}">
                <a16:creationId xmlns:a16="http://schemas.microsoft.com/office/drawing/2014/main" id="{1218C15E-FE55-5944-D06B-0CCC16B65CD8}"/>
              </a:ext>
            </a:extLst>
          </p:cNvPr>
          <p:cNvSpPr/>
          <p:nvPr/>
        </p:nvSpPr>
        <p:spPr>
          <a:xfrm>
            <a:off x="119336" y="2351447"/>
            <a:ext cx="12072664" cy="3521593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 </a:t>
            </a:r>
          </a:p>
        </p:txBody>
      </p:sp>
      <p:sp>
        <p:nvSpPr>
          <p:cNvPr id="61" name="CustomShape 2">
            <a:extLst>
              <a:ext uri="{FF2B5EF4-FFF2-40B4-BE49-F238E27FC236}">
                <a16:creationId xmlns:a16="http://schemas.microsoft.com/office/drawing/2014/main" id="{96E1D82D-CB1B-691D-8347-9CA57FC920E5}"/>
              </a:ext>
            </a:extLst>
          </p:cNvPr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>
            <a:extLst>
              <a:ext uri="{FF2B5EF4-FFF2-40B4-BE49-F238E27FC236}">
                <a16:creationId xmlns:a16="http://schemas.microsoft.com/office/drawing/2014/main" id="{769A20C5-93C2-41F5-69D4-3A7B9E7EE88C}"/>
              </a:ext>
            </a:extLst>
          </p:cNvPr>
          <p:cNvSpPr/>
          <p:nvPr/>
        </p:nvSpPr>
        <p:spPr>
          <a:xfrm>
            <a:off x="191344" y="2264041"/>
            <a:ext cx="11881320" cy="28608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5. Які наслідки має «шлюбна невірність»? Що дає гарантію, що вірні отримають обіцяне?  </a:t>
            </a:r>
          </a:p>
          <a:p>
            <a:pPr>
              <a:lnSpc>
                <a:spcPct val="100000"/>
              </a:lnSpc>
            </a:pPr>
            <a:r>
              <a:rPr lang="uk-UA" sz="4000" spc="-1" noProof="0" dirty="0">
                <a:solidFill>
                  <a:srgbClr val="C00000"/>
                </a:solidFill>
                <a:latin typeface="Times New Roman"/>
                <a:ea typeface="바탕"/>
              </a:rPr>
              <a:t>       Об’явлення 19:1-9; 21:1-4; 1Петра 1:18-19</a:t>
            </a:r>
            <a:endParaRPr lang="uk-UA" sz="4800" spc="-1" noProof="0" dirty="0"/>
          </a:p>
        </p:txBody>
      </p:sp>
      <p:sp>
        <p:nvSpPr>
          <p:cNvPr id="63" name="CustomShape 4">
            <a:extLst>
              <a:ext uri="{FF2B5EF4-FFF2-40B4-BE49-F238E27FC236}">
                <a16:creationId xmlns:a16="http://schemas.microsoft.com/office/drawing/2014/main" id="{54510D1F-330F-77CB-D2DE-88715136103D}"/>
              </a:ext>
            </a:extLst>
          </p:cNvPr>
          <p:cNvSpPr/>
          <p:nvPr/>
        </p:nvSpPr>
        <p:spPr>
          <a:xfrm>
            <a:off x="767408" y="984960"/>
            <a:ext cx="11423632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№3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образи зі шлюбу</a:t>
            </a:r>
          </a:p>
        </p:txBody>
      </p:sp>
    </p:spTree>
    <p:extLst>
      <p:ext uri="{BB962C8B-B14F-4D97-AF65-F5344CB8AC3E}">
        <p14:creationId xmlns:p14="http://schemas.microsoft.com/office/powerpoint/2010/main" val="3484546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36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62492"/>
            <a:ext cx="11665297" cy="246670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3" y="2780928"/>
            <a:ext cx="11305255" cy="23376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600" spc="-1" dirty="0">
                <a:solidFill>
                  <a:srgbClr val="C00000"/>
                </a:solidFill>
                <a:latin typeface="Times New Roman"/>
              </a:rPr>
              <a:t>Актуальність: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 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Як стосунки в сім’ї впливають на стосунки в церкві?</a:t>
            </a:r>
            <a:r>
              <a:rPr lang="uk-UA" sz="4000" spc="-1" noProof="0" dirty="0">
                <a:solidFill>
                  <a:srgbClr val="002060"/>
                </a:solidFill>
                <a:latin typeface="Times New Roman"/>
              </a:rPr>
              <a:t> 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767408" y="984960"/>
            <a:ext cx="1130525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№3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образи зі шлюбу</a:t>
            </a:r>
          </a:p>
        </p:txBody>
      </p:sp>
    </p:spTree>
    <p:extLst>
      <p:ext uri="{BB962C8B-B14F-4D97-AF65-F5344CB8AC3E}">
        <p14:creationId xmlns:p14="http://schemas.microsoft.com/office/powerpoint/2010/main" val="1030617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492896"/>
            <a:ext cx="11809312" cy="244827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66556" y="2718209"/>
            <a:ext cx="11318076" cy="20606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Практичне застосування:</a:t>
            </a:r>
            <a:endParaRPr lang="uk-UA" sz="4800" spc="-1" dirty="0"/>
          </a:p>
          <a:p>
            <a:pPr>
              <a:lnSpc>
                <a:spcPct val="100000"/>
              </a:lnSpc>
            </a:pPr>
            <a:r>
              <a:rPr lang="uk-UA" sz="4000" spc="-1" noProof="0" dirty="0">
                <a:solidFill>
                  <a:srgbClr val="002060"/>
                </a:solidFill>
                <a:latin typeface="Times New Roman"/>
              </a:rPr>
              <a:t> Як метафора шлюбу стосується ваших особистих стосунків із Богом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і що вона прояснює</a:t>
            </a:r>
            <a:r>
              <a:rPr lang="uk-UA" sz="4000" spc="-1" noProof="0" dirty="0">
                <a:solidFill>
                  <a:srgbClr val="002060"/>
                </a:solidFill>
                <a:latin typeface="Times New Roman"/>
              </a:rPr>
              <a:t> у них?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№3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образи зі шлюбу</a:t>
            </a:r>
          </a:p>
        </p:txBody>
      </p:sp>
    </p:spTree>
    <p:extLst>
      <p:ext uri="{BB962C8B-B14F-4D97-AF65-F5344CB8AC3E}">
        <p14:creationId xmlns:p14="http://schemas.microsoft.com/office/powerpoint/2010/main" val="1956388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632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348879"/>
            <a:ext cx="11881320" cy="3960441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90827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188647"/>
            <a:ext cx="11665296" cy="446130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Висновок:</a:t>
            </a:r>
          </a:p>
          <a:p>
            <a:pPr>
              <a:lnSpc>
                <a:spcPct val="100000"/>
              </a:lnSpc>
            </a:pP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 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Стосунки між Богом і людською родиною стають зрозумілішими через таїнство шлюбу. Господь любить свій народ і дав доказ Своєї любові – Голгофу. Тож і Його народ має любити Його та давати свідчення цієї любові.</a:t>
            </a:r>
          </a:p>
          <a:p>
            <a:pPr>
              <a:lnSpc>
                <a:spcPct val="100000"/>
              </a:lnSpc>
            </a:pPr>
            <a:r>
              <a:rPr lang="uk-UA" sz="2800" spc="-1" noProof="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525744" y="984960"/>
            <a:ext cx="1166529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№3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образи зі шлюбу</a:t>
            </a:r>
          </a:p>
        </p:txBody>
      </p:sp>
    </p:spTree>
    <p:extLst>
      <p:ext uri="{BB962C8B-B14F-4D97-AF65-F5344CB8AC3E}">
        <p14:creationId xmlns:p14="http://schemas.microsoft.com/office/powerpoint/2010/main" val="1960897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708920"/>
            <a:ext cx="11665296" cy="295232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796480"/>
            <a:ext cx="11377264" cy="261464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C00000"/>
                </a:solidFill>
                <a:latin typeface="Times New Roman"/>
              </a:rPr>
              <a:t>Домашнє завдання: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На прикладі </a:t>
            </a:r>
            <a:r>
              <a:rPr lang="uk-UA" sz="4000" spc="-1">
                <a:solidFill>
                  <a:srgbClr val="002060"/>
                </a:solidFill>
                <a:latin typeface="Times New Roman"/>
              </a:rPr>
              <a:t>сімейних стосунків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поділіться з оточуючими, яких взаємин очікує Бог від тих, кого створив і викупив.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№3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образи зі шлюбу</a:t>
            </a:r>
            <a:endParaRPr lang="uk-UA" sz="2800" b="1" cap="all" spc="-1" noProof="0" dirty="0">
              <a:solidFill>
                <a:srgbClr val="984807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51911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Рисунок 1" descr="27.jpg"/>
          <p:cNvPicPr/>
          <p:nvPr/>
        </p:nvPicPr>
        <p:blipFill>
          <a:blip r:embed="rId3"/>
          <a:stretch/>
        </p:blipFill>
        <p:spPr>
          <a:xfrm>
            <a:off x="32756" y="11696"/>
            <a:ext cx="12231000" cy="7023960"/>
          </a:xfrm>
          <a:prstGeom prst="rect">
            <a:avLst/>
          </a:prstGeom>
          <a:ln>
            <a:noFill/>
          </a:ln>
        </p:spPr>
      </p:pic>
      <p:sp>
        <p:nvSpPr>
          <p:cNvPr id="52" name="CustomShape 1"/>
          <p:cNvSpPr/>
          <p:nvPr/>
        </p:nvSpPr>
        <p:spPr>
          <a:xfrm>
            <a:off x="-24680" y="476672"/>
            <a:ext cx="12333557" cy="158472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2"/>
          <p:cNvSpPr/>
          <p:nvPr/>
        </p:nvSpPr>
        <p:spPr>
          <a:xfrm>
            <a:off x="210844" y="2142746"/>
            <a:ext cx="11809311" cy="3014756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0" strike="noStrike" spc="-1" dirty="0">
                <a:solidFill>
                  <a:srgbClr val="C00000"/>
                </a:solidFill>
                <a:latin typeface="Book Antiqua"/>
                <a:ea typeface="DejaVu Sans"/>
              </a:rPr>
              <a:t> Братнє спілкування:</a:t>
            </a:r>
            <a:endParaRPr lang="uk-UA" sz="6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ru-RU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Як ви відчували Божу присутність минулого тижня? </a:t>
            </a:r>
          </a:p>
          <a:p>
            <a:r>
              <a:rPr lang="uk-UA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Як ви </a:t>
            </a: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ділилися з тими, хто був поруч з вами  минулого тижня, пророцтвом, яке ви добре розумієте?</a:t>
            </a:r>
            <a:endParaRPr lang="uk-UA" sz="36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/>
            </a:endParaRPr>
          </a:p>
        </p:txBody>
      </p:sp>
      <p:sp>
        <p:nvSpPr>
          <p:cNvPr id="54" name="CustomShape 3"/>
          <p:cNvSpPr/>
          <p:nvPr/>
        </p:nvSpPr>
        <p:spPr>
          <a:xfrm>
            <a:off x="6744072" y="1124744"/>
            <a:ext cx="5447928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Книга Буття як основа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Рисунок 1" descr="27.jpg"/>
          <p:cNvPicPr/>
          <p:nvPr/>
        </p:nvPicPr>
        <p:blipFill>
          <a:blip r:embed="rId3"/>
          <a:stretch/>
        </p:blipFill>
        <p:spPr>
          <a:xfrm>
            <a:off x="0" y="-27384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56" name="CustomShape 1"/>
          <p:cNvSpPr/>
          <p:nvPr/>
        </p:nvSpPr>
        <p:spPr>
          <a:xfrm>
            <a:off x="0" y="868680"/>
            <a:ext cx="12208320" cy="1584720"/>
          </a:xfrm>
          <a:prstGeom prst="rect">
            <a:avLst/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6384032" y="1211040"/>
            <a:ext cx="5441968" cy="76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b="0" strike="noStrike" cap="all" spc="-1" dirty="0">
                <a:solidFill>
                  <a:srgbClr val="385623"/>
                </a:solidFill>
                <a:latin typeface="Book Antiqua"/>
                <a:ea typeface="DejaVu Sans"/>
              </a:rPr>
              <a:t>Суботня школа</a:t>
            </a:r>
            <a:endParaRPr lang="uk-UA" sz="4400" b="0" strike="noStrike" spc="-1" dirty="0">
              <a:latin typeface="Arial"/>
            </a:endParaRPr>
          </a:p>
        </p:txBody>
      </p:sp>
      <p:sp>
        <p:nvSpPr>
          <p:cNvPr id="58" name="CustomShape 3"/>
          <p:cNvSpPr/>
          <p:nvPr/>
        </p:nvSpPr>
        <p:spPr>
          <a:xfrm>
            <a:off x="191344" y="3322440"/>
            <a:ext cx="11881320" cy="1937538"/>
          </a:xfrm>
          <a:prstGeom prst="rect">
            <a:avLst/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            </a:t>
            </a:r>
            <a:r>
              <a:rPr lang="ru-RU" sz="5400" spc="-1" dirty="0">
                <a:solidFill>
                  <a:srgbClr val="C00000"/>
                </a:solidFill>
                <a:latin typeface="Times New Roman"/>
                <a:ea typeface="DejaVu Sans"/>
              </a:rPr>
              <a:t>     </a:t>
            </a:r>
            <a:r>
              <a:rPr lang="ru-RU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Урок №3</a:t>
            </a:r>
          </a:p>
          <a:p>
            <a:pPr>
              <a:lnSpc>
                <a:spcPct val="100000"/>
              </a:lnSpc>
            </a:pPr>
            <a:r>
              <a:rPr lang="uk-UA" sz="6000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Образи зі шлюбу</a:t>
            </a:r>
            <a:endParaRPr lang="uk-UA" sz="6000" spc="-1" dirty="0">
              <a:solidFill>
                <a:srgbClr val="C00000"/>
              </a:solidFill>
              <a:latin typeface="Times New Roman"/>
              <a:ea typeface="DejaVu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80928"/>
            <a:ext cx="11778072" cy="2012833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96688" y="785160"/>
            <a:ext cx="12288688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198744" y="2924944"/>
            <a:ext cx="11778072" cy="162976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Активна підготовка: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Що доброго і що складного в шлюбі?</a:t>
            </a:r>
            <a:endParaRPr lang="uk-UA" sz="4000" b="0" strike="noStrike" spc="-1" dirty="0"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479376" y="984960"/>
            <a:ext cx="11449272" cy="13835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№3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образи зі шлюбу</a:t>
            </a:r>
          </a:p>
          <a:p>
            <a:pPr>
              <a:lnSpc>
                <a:spcPct val="100000"/>
              </a:lnSpc>
            </a:pPr>
            <a:endParaRPr lang="uk-UA" sz="2800" b="1" cap="all" spc="-1" dirty="0">
              <a:solidFill>
                <a:srgbClr val="984807"/>
              </a:solidFill>
              <a:latin typeface="Book Antiqu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294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1" name="CustomShape 2"/>
          <p:cNvSpPr/>
          <p:nvPr/>
        </p:nvSpPr>
        <p:spPr>
          <a:xfrm>
            <a:off x="294" y="65744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1"/>
          <p:cNvSpPr/>
          <p:nvPr/>
        </p:nvSpPr>
        <p:spPr>
          <a:xfrm>
            <a:off x="335360" y="2564905"/>
            <a:ext cx="11341260" cy="2953201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3"/>
          <p:cNvSpPr/>
          <p:nvPr/>
        </p:nvSpPr>
        <p:spPr>
          <a:xfrm>
            <a:off x="515380" y="2492896"/>
            <a:ext cx="11053228" cy="29532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5400" b="0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DejaVu Sans"/>
              </a:rPr>
              <a:t> Пам’ятний вірш</a:t>
            </a:r>
            <a:r>
              <a:rPr kumimoji="0" lang="uk-UA" sz="4800" b="0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/>
              </a:rPr>
              <a:t>:</a:t>
            </a:r>
            <a:r>
              <a:rPr kumimoji="0" lang="uk-UA" sz="4400" b="0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/>
              </a:rPr>
              <a:t> </a:t>
            </a:r>
            <a:endParaRPr kumimoji="0" lang="uk-UA" sz="4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None/>
              <a:tabLst/>
              <a:defRPr/>
            </a:pPr>
            <a:r>
              <a:rPr kumimoji="0" lang="uk-UA" sz="3200" b="0" i="0" u="none" strike="noStrike" kern="1200" cap="none" spc="-1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/>
              </a:rPr>
              <a:t> </a:t>
            </a:r>
            <a:r>
              <a:rPr kumimoji="0" lang="ru-RU" sz="3200" b="0" i="0" u="none" strike="noStrike" kern="1200" cap="none" spc="-1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/>
              </a:rPr>
              <a:t>«</a:t>
            </a:r>
            <a:r>
              <a:rPr kumimoji="0" lang="uk-UA" sz="3200" b="0" i="0" u="none" strike="noStrike" kern="1200" cap="none" spc="-1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/>
              </a:rPr>
              <a:t>І сказав він мені: Напиши: Блаженні покликані на весільну вечерю Агнця! І сказав він мені: Це правдиві Божі слова!</a:t>
            </a:r>
            <a:r>
              <a:rPr kumimoji="0" lang="ru-RU" sz="3200" b="0" i="0" u="none" strike="noStrike" kern="1200" cap="none" spc="-1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/>
              </a:rPr>
              <a:t>»</a:t>
            </a:r>
          </a:p>
          <a:p>
            <a:pPr marL="3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/>
              </a:rPr>
              <a:t>                                          </a:t>
            </a:r>
            <a:r>
              <a:rPr lang="uk-UA" sz="3600" spc="-1" noProof="0" dirty="0">
                <a:solidFill>
                  <a:srgbClr val="C00000"/>
                </a:solidFill>
                <a:latin typeface="Book Antiqua"/>
              </a:rPr>
              <a:t>Об’явлення 19:9</a:t>
            </a:r>
            <a:endParaRPr kumimoji="0" lang="uk-UA" sz="3600" b="0" i="0" u="none" strike="noStrike" kern="1200" cap="none" spc="-1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 Antiqua"/>
            </a:endParaRPr>
          </a:p>
        </p:txBody>
      </p:sp>
      <p:sp>
        <p:nvSpPr>
          <p:cNvPr id="2" name="CustomShape 4">
            <a:extLst>
              <a:ext uri="{FF2B5EF4-FFF2-40B4-BE49-F238E27FC236}">
                <a16:creationId xmlns:a16="http://schemas.microsoft.com/office/drawing/2014/main" id="{5286E977-F1DB-4F40-ECFD-8838EDAB777E}"/>
              </a:ext>
            </a:extLst>
          </p:cNvPr>
          <p:cNvSpPr/>
          <p:nvPr/>
        </p:nvSpPr>
        <p:spPr>
          <a:xfrm>
            <a:off x="623392" y="795164"/>
            <a:ext cx="1170841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-1" normalizeH="0" baseline="0" noProof="0" dirty="0">
                <a:ln>
                  <a:noFill/>
                </a:ln>
                <a:solidFill>
                  <a:srgbClr val="984807"/>
                </a:solidFill>
                <a:effectLst/>
                <a:uLnTx/>
                <a:uFillTx/>
                <a:latin typeface="Book Antiqua"/>
              </a:rPr>
              <a:t>                                                                                                        Урок №3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all" spc="-1" normalizeH="0" baseline="0" noProof="0" dirty="0">
                <a:ln>
                  <a:noFill/>
                </a:ln>
                <a:solidFill>
                  <a:srgbClr val="984807"/>
                </a:solidFill>
                <a:effectLst/>
                <a:uLnTx/>
                <a:uFillTx/>
                <a:latin typeface="Book Antiqua"/>
              </a:rPr>
              <a:t>                                                                                   </a:t>
            </a: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образи зі шлюбу</a:t>
            </a:r>
            <a:endParaRPr kumimoji="0" lang="uk-UA" sz="2800" b="1" i="0" u="none" strike="noStrike" kern="1200" cap="all" spc="-1" normalizeH="0" baseline="0" noProof="0" dirty="0">
              <a:ln>
                <a:noFill/>
              </a:ln>
              <a:solidFill>
                <a:srgbClr val="984807"/>
              </a:solidFill>
              <a:effectLst/>
              <a:uLnTx/>
              <a:uFillTx/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53311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504712" cy="685800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335360" y="2708920"/>
            <a:ext cx="11737304" cy="295232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515380" y="2924944"/>
            <a:ext cx="11574564" cy="258386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Головна думка 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уроку: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Шлюб – ілюстрація стосунків між Богом і грішним людством.</a:t>
            </a:r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Який її зв’язок з біблійними пророцтвами?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515380" y="984960"/>
            <a:ext cx="1167566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№3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образи зі шлюбу</a:t>
            </a:r>
          </a:p>
        </p:txBody>
      </p:sp>
    </p:spTree>
    <p:extLst>
      <p:ext uri="{BB962C8B-B14F-4D97-AF65-F5344CB8AC3E}">
        <p14:creationId xmlns:p14="http://schemas.microsoft.com/office/powerpoint/2010/main" val="359600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-27384"/>
            <a:ext cx="12377976" cy="6912768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290459"/>
            <a:ext cx="12000656" cy="3010749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335360" y="2420888"/>
            <a:ext cx="11737304" cy="27685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5400" spc="-1" dirty="0"/>
          </a:p>
          <a:p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1. Який принцип закладений в шлюбі щодо відносин Христа з людством?</a:t>
            </a:r>
          </a:p>
          <a:p>
            <a:r>
              <a:rPr lang="ru-RU" sz="3600" spc="-1" noProof="0" dirty="0">
                <a:solidFill>
                  <a:srgbClr val="C00000"/>
                </a:solidFill>
                <a:latin typeface="Times New Roman"/>
                <a:ea typeface="바탕"/>
              </a:rPr>
              <a:t>              </a:t>
            </a:r>
            <a:r>
              <a:rPr lang="uk-UA" sz="3600" spc="-1" dirty="0">
                <a:solidFill>
                  <a:srgbClr val="C00000"/>
                </a:solidFill>
                <a:latin typeface="Times New Roman"/>
                <a:ea typeface="바탕"/>
              </a:rPr>
              <a:t>Буття 2:23-25; Ефесян 5:29-32</a:t>
            </a:r>
            <a:endParaRPr lang="uk-UA" sz="4000" spc="-1" dirty="0"/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№3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образи зі шлюбу</a:t>
            </a:r>
          </a:p>
        </p:txBody>
      </p:sp>
    </p:spTree>
    <p:extLst>
      <p:ext uri="{BB962C8B-B14F-4D97-AF65-F5344CB8AC3E}">
        <p14:creationId xmlns:p14="http://schemas.microsoft.com/office/powerpoint/2010/main" val="369931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264040"/>
            <a:ext cx="11881320" cy="289315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264040"/>
            <a:ext cx="11662374" cy="34764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2. Що зробило «наречену» вродливою та досконалою? 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                </a:t>
            </a:r>
            <a:r>
              <a:rPr lang="uk-UA" sz="4000" spc="-1" noProof="0" dirty="0">
                <a:solidFill>
                  <a:srgbClr val="C00000"/>
                </a:solidFill>
                <a:latin typeface="Times New Roman"/>
                <a:ea typeface="바탕"/>
              </a:rPr>
              <a:t>Єзекіїля 16:4-14</a:t>
            </a:r>
            <a:endParaRPr lang="ru-RU" sz="4000" spc="-1" dirty="0">
              <a:solidFill>
                <a:srgbClr val="C00000"/>
              </a:solidFill>
              <a:latin typeface="Times New Roman"/>
              <a:ea typeface="바탕"/>
            </a:endParaRPr>
          </a:p>
          <a:p>
            <a:pPr>
              <a:lnSpc>
                <a:spcPct val="100000"/>
              </a:lnSpc>
            </a:pPr>
            <a:endParaRPr lang="uk-UA" sz="4000" spc="-1" dirty="0"/>
          </a:p>
        </p:txBody>
      </p:sp>
      <p:sp>
        <p:nvSpPr>
          <p:cNvPr id="63" name="CustomShape 4"/>
          <p:cNvSpPr/>
          <p:nvPr/>
        </p:nvSpPr>
        <p:spPr>
          <a:xfrm>
            <a:off x="767408" y="984960"/>
            <a:ext cx="11423632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№3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образи зі шлюбу</a:t>
            </a:r>
          </a:p>
        </p:txBody>
      </p:sp>
    </p:spTree>
    <p:extLst>
      <p:ext uri="{BB962C8B-B14F-4D97-AF65-F5344CB8AC3E}">
        <p14:creationId xmlns:p14="http://schemas.microsoft.com/office/powerpoint/2010/main" val="469087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31708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204864"/>
            <a:ext cx="11881930" cy="360040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79376" y="2137413"/>
            <a:ext cx="11521280" cy="34764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3. Як Бог сприймає біль людського гріха і бунту? У чому проявився «перелюб» тієї, хто мала відображати славу Божу?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C00000"/>
                </a:solidFill>
                <a:latin typeface="Times New Roman"/>
              </a:rPr>
              <a:t>          </a:t>
            </a:r>
            <a:r>
              <a:rPr lang="uk-UA" sz="4000" spc="-1" noProof="0" dirty="0">
                <a:solidFill>
                  <a:srgbClr val="C00000"/>
                </a:solidFill>
                <a:latin typeface="Times New Roman"/>
              </a:rPr>
              <a:t>Осії 1:2, 3:3; Об’явлення 17:1, 18:1-4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№3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образи зі шлюбу</a:t>
            </a:r>
          </a:p>
        </p:txBody>
      </p:sp>
    </p:spTree>
    <p:extLst>
      <p:ext uri="{BB962C8B-B14F-4D97-AF65-F5344CB8AC3E}">
        <p14:creationId xmlns:p14="http://schemas.microsoft.com/office/powerpoint/2010/main" val="277309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47457</TotalTime>
  <Words>484</Words>
  <Application>Microsoft Office PowerPoint</Application>
  <PresentationFormat>Широкий екран</PresentationFormat>
  <Paragraphs>87</Paragraphs>
  <Slides>15</Slides>
  <Notes>15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Bookman Old Style</vt:lpstr>
      <vt:lpstr>Calibri</vt:lpstr>
      <vt:lpstr>Symbol</vt:lpstr>
      <vt:lpstr>Times New Roman</vt:lpstr>
      <vt:lpstr>Wingdings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Учетная запись Майкрософт</dc:creator>
  <dc:description/>
  <cp:lastModifiedBy>Nikolay Shpylchuk</cp:lastModifiedBy>
  <cp:revision>2697</cp:revision>
  <dcterms:created xsi:type="dcterms:W3CDTF">2021-09-14T08:06:00Z</dcterms:created>
  <dcterms:modified xsi:type="dcterms:W3CDTF">2025-04-11T08:34:06Z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