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78" r:id="rId6"/>
    <p:sldId id="279" r:id="rId7"/>
    <p:sldId id="280" r:id="rId8"/>
    <p:sldId id="290" r:id="rId9"/>
    <p:sldId id="294" r:id="rId10"/>
    <p:sldId id="293" r:id="rId11"/>
    <p:sldId id="292" r:id="rId12"/>
    <p:sldId id="285" r:id="rId13"/>
    <p:sldId id="286" r:id="rId14"/>
    <p:sldId id="288" r:id="rId15"/>
    <p:sldId id="287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344" autoAdjust="0"/>
    <p:restoredTop sz="83795" autoAdjust="0"/>
  </p:normalViewPr>
  <p:slideViewPr>
    <p:cSldViewPr>
      <p:cViewPr varScale="1">
        <p:scale>
          <a:sx n="34" d="100"/>
          <a:sy n="34" d="100"/>
        </p:scale>
        <p:origin x="38" y="3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6926"/>
    </p:cViewPr>
  </p:sorterViewPr>
  <p:notesViewPr>
    <p:cSldViewPr>
      <p:cViewPr varScale="1">
        <p:scale>
          <a:sx n="49" d="100"/>
          <a:sy n="49" d="100"/>
        </p:scale>
        <p:origin x="1922" y="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Для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переміщення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сторінки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клацніть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мишею</a:t>
            </a:r>
            <a:endParaRPr lang="ru-RU" sz="18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uk-UA" sz="2000" b="0" strike="noStrike" spc="-1">
                <a:latin typeface="Arial"/>
              </a:rPr>
              <a:t>Для редагування формату приміток клацніть мишею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uk-UA" sz="1400" b="0" strike="noStrike" spc="-1">
                <a:latin typeface="Times New Roman"/>
              </a:rPr>
              <a:t>&lt;верхній колонтитул&gt;</a:t>
            </a:r>
          </a:p>
        </p:txBody>
      </p:sp>
      <p:sp>
        <p:nvSpPr>
          <p:cNvPr id="44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uk-UA" sz="1400" b="0" strike="noStrike" spc="-1">
                <a:latin typeface="Times New Roman"/>
              </a:rPr>
              <a:t>&lt;дата/час&gt;</a:t>
            </a:r>
          </a:p>
        </p:txBody>
      </p:sp>
      <p:sp>
        <p:nvSpPr>
          <p:cNvPr id="45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uk-UA" sz="1400" b="0" strike="noStrike" spc="-1">
                <a:latin typeface="Times New Roman"/>
              </a:rPr>
              <a:t>&lt;нижній колонтитул&gt;</a:t>
            </a:r>
          </a:p>
        </p:txBody>
      </p:sp>
      <p:sp>
        <p:nvSpPr>
          <p:cNvPr id="46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39F46386-2D8C-4ADE-BD8E-204194442833}" type="slidenum">
              <a:rPr lang="uk-UA" sz="1400" b="0" strike="noStrike" spc="-1">
                <a:latin typeface="Times New Roman"/>
              </a:rPr>
              <a:t>‹№›</a:t>
            </a:fld>
            <a:endParaRPr lang="uk-UA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27930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1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915452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1573C3-C94D-E14F-848D-B8CA92D450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>
            <a:extLst>
              <a:ext uri="{FF2B5EF4-FFF2-40B4-BE49-F238E27FC236}">
                <a16:creationId xmlns:a16="http://schemas.microsoft.com/office/drawing/2014/main" id="{429CD521-B2D1-EC95-0CF0-15ECDCC89D2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>
            <a:extLst>
              <a:ext uri="{FF2B5EF4-FFF2-40B4-BE49-F238E27FC236}">
                <a16:creationId xmlns:a16="http://schemas.microsoft.com/office/drawing/2014/main" id="{6B04CB99-23B9-ADA7-2C0F-46E2D55B9825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>
            <a:extLst>
              <a:ext uri="{FF2B5EF4-FFF2-40B4-BE49-F238E27FC236}">
                <a16:creationId xmlns:a16="http://schemas.microsoft.com/office/drawing/2014/main" id="{D02E1BED-0C0F-B9B5-E758-A42958C0FBFB}"/>
              </a:ext>
            </a:extLst>
          </p:cNvPr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10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345836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4E4BCC-D5A7-A22A-2D19-088908CEA3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>
            <a:extLst>
              <a:ext uri="{FF2B5EF4-FFF2-40B4-BE49-F238E27FC236}">
                <a16:creationId xmlns:a16="http://schemas.microsoft.com/office/drawing/2014/main" id="{4B2D2939-3437-47A1-D207-9EE8D7CD9A9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>
            <a:extLst>
              <a:ext uri="{FF2B5EF4-FFF2-40B4-BE49-F238E27FC236}">
                <a16:creationId xmlns:a16="http://schemas.microsoft.com/office/drawing/2014/main" id="{2ADF39DB-C26E-CD30-5BCC-51B93F7E6950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>
            <a:extLst>
              <a:ext uri="{FF2B5EF4-FFF2-40B4-BE49-F238E27FC236}">
                <a16:creationId xmlns:a16="http://schemas.microsoft.com/office/drawing/2014/main" id="{3A279C63-7EAA-CD3C-EE78-DECC8B233DAA}"/>
              </a:ext>
            </a:extLst>
          </p:cNvPr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11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820074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12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375201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13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96265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14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600236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15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512098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1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AA7CD05-AD6C-427B-A13A-8A3F842B0F50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2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530028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3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4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53328A3F-FBFB-4F79-ADB0-96555B4031AA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3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78452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noProof="0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4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615364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44521BB-4042-417A-A456-5001D616988F}" type="slidenum">
              <a:rPr kumimoji="0" lang="uk-UA" sz="1400" b="0" i="0" u="none" strike="noStrike" kern="1200" cap="none" spc="-1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uk-UA" sz="14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212270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6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689493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7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072192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C6CB50-8CAD-B447-6394-76B7B06EE5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>
            <a:extLst>
              <a:ext uri="{FF2B5EF4-FFF2-40B4-BE49-F238E27FC236}">
                <a16:creationId xmlns:a16="http://schemas.microsoft.com/office/drawing/2014/main" id="{25DF7136-3E2D-0CE8-7769-A0D8C73232A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>
            <a:extLst>
              <a:ext uri="{FF2B5EF4-FFF2-40B4-BE49-F238E27FC236}">
                <a16:creationId xmlns:a16="http://schemas.microsoft.com/office/drawing/2014/main" id="{E3411F69-0CCE-87CF-A6BF-07E45D087710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>
            <a:extLst>
              <a:ext uri="{FF2B5EF4-FFF2-40B4-BE49-F238E27FC236}">
                <a16:creationId xmlns:a16="http://schemas.microsoft.com/office/drawing/2014/main" id="{5C88E16F-34B2-95BE-6325-46A79E8BB5D2}"/>
              </a:ext>
            </a:extLst>
          </p:cNvPr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8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096618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5F37F5-BC8E-4608-FAFB-D0FC4712FE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>
            <a:extLst>
              <a:ext uri="{FF2B5EF4-FFF2-40B4-BE49-F238E27FC236}">
                <a16:creationId xmlns:a16="http://schemas.microsoft.com/office/drawing/2014/main" id="{14B2AC2F-8FAC-803C-E457-15FCF9B4D3F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>
            <a:extLst>
              <a:ext uri="{FF2B5EF4-FFF2-40B4-BE49-F238E27FC236}">
                <a16:creationId xmlns:a16="http://schemas.microsoft.com/office/drawing/2014/main" id="{5FE56EB4-B1C0-F5CE-B9D7-624A33545743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>
            <a:extLst>
              <a:ext uri="{FF2B5EF4-FFF2-40B4-BE49-F238E27FC236}">
                <a16:creationId xmlns:a16="http://schemas.microsoft.com/office/drawing/2014/main" id="{4A715177-1978-A84D-05E2-D39B752AD1B0}"/>
              </a:ext>
            </a:extLst>
          </p:cNvPr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9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28443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18EC7AF4-635C-4FAD-80F9-D5139A756602}" type="datetime">
              <a:rPr lang="uk-UA" sz="1200" b="0" strike="noStrike" spc="-1">
                <a:solidFill>
                  <a:srgbClr val="8B8B8B"/>
                </a:solidFill>
                <a:latin typeface="Calibri"/>
              </a:rPr>
              <a:t>01.05.2025</a:t>
            </a:fld>
            <a:endParaRPr lang="uk-UA" sz="1200" b="0" strike="noStrike" spc="-1" dirty="0">
              <a:latin typeface="Times New Roman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uk-UA" sz="2400" b="0" strike="noStrike" spc="-1" dirty="0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837F58C0-2FDF-4BD3-948D-2FAC849B745F}" type="slidenum">
              <a:rPr lang="uk-UA" sz="1200" b="0" strike="noStrike" spc="-1">
                <a:solidFill>
                  <a:srgbClr val="8B8B8B"/>
                </a:solidFill>
                <a:latin typeface="Calibri"/>
              </a:rPr>
              <a:t>‹№›</a:t>
            </a:fld>
            <a:endParaRPr lang="uk-UA" sz="1200" b="0" strike="noStrike" spc="-1" dirty="0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Для правки тексту заголовка клацніть мишею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Для редагування структури клацніть мишею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Другий рівень структури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Третій рівень структури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Четвертий рівень структури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П'ятий рівень структури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Шостий рівень структури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Сьомий рівень структури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Рисунок 1" descr="27.jpg"/>
          <p:cNvPicPr/>
          <p:nvPr/>
        </p:nvPicPr>
        <p:blipFill>
          <a:blip r:embed="rId3"/>
          <a:stretch/>
        </p:blipFill>
        <p:spPr>
          <a:xfrm>
            <a:off x="-34381" y="19496"/>
            <a:ext cx="12260761" cy="6857640"/>
          </a:xfrm>
          <a:prstGeom prst="rect">
            <a:avLst/>
          </a:prstGeom>
          <a:ln>
            <a:noFill/>
          </a:ln>
        </p:spPr>
      </p:pic>
      <p:sp>
        <p:nvSpPr>
          <p:cNvPr id="49" name="CustomShape 2"/>
          <p:cNvSpPr/>
          <p:nvPr/>
        </p:nvSpPr>
        <p:spPr>
          <a:xfrm>
            <a:off x="346320" y="4175640"/>
            <a:ext cx="11540520" cy="359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11500" b="1" strike="noStrike" spc="-1" dirty="0">
                <a:solidFill>
                  <a:srgbClr val="C00000"/>
                </a:solidFill>
                <a:latin typeface="Book Antiqua"/>
              </a:rPr>
              <a:t>Суботня школа</a:t>
            </a:r>
            <a:endParaRPr lang="uk-UA" sz="11500" b="0" strike="noStrike" spc="-1" dirty="0">
              <a:latin typeface="Arial"/>
            </a:endParaRPr>
          </a:p>
        </p:txBody>
      </p:sp>
      <p:sp>
        <p:nvSpPr>
          <p:cNvPr id="50" name="CustomShape 3"/>
          <p:cNvSpPr/>
          <p:nvPr/>
        </p:nvSpPr>
        <p:spPr>
          <a:xfrm>
            <a:off x="5950257" y="1211040"/>
            <a:ext cx="5809325" cy="74798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4270" b="1" spc="-1" dirty="0">
                <a:solidFill>
                  <a:srgbClr val="0070C0"/>
                </a:solidFill>
                <a:latin typeface="Bookman Old Style"/>
              </a:rPr>
              <a:t>Щиро </a:t>
            </a:r>
            <a:r>
              <a:rPr lang="uk-UA" sz="4270" b="1" strike="noStrike" spc="-1" dirty="0">
                <a:solidFill>
                  <a:srgbClr val="0070C0"/>
                </a:solidFill>
                <a:latin typeface="Bookman Old Style"/>
              </a:rPr>
              <a:t>вітаємо вас!</a:t>
            </a:r>
            <a:endParaRPr lang="uk-UA" sz="427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641702-DB75-A75B-5BE7-808AFE9E5B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>
            <a:extLst>
              <a:ext uri="{FF2B5EF4-FFF2-40B4-BE49-F238E27FC236}">
                <a16:creationId xmlns:a16="http://schemas.microsoft.com/office/drawing/2014/main" id="{753F64C9-DCD7-3309-9DA8-1A952F8201B5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-17280" y="-27384"/>
            <a:ext cx="12377976" cy="6912768"/>
          </a:xfrm>
          <a:prstGeom prst="rect">
            <a:avLst/>
          </a:prstGeom>
          <a:ln>
            <a:noFill/>
          </a:ln>
        </p:spPr>
      </p:pic>
      <p:sp>
        <p:nvSpPr>
          <p:cNvPr id="60" name="CustomShape 1">
            <a:extLst>
              <a:ext uri="{FF2B5EF4-FFF2-40B4-BE49-F238E27FC236}">
                <a16:creationId xmlns:a16="http://schemas.microsoft.com/office/drawing/2014/main" id="{17A79BD1-EB80-80E4-8F43-CA82957A47F3}"/>
              </a:ext>
            </a:extLst>
          </p:cNvPr>
          <p:cNvSpPr/>
          <p:nvPr/>
        </p:nvSpPr>
        <p:spPr>
          <a:xfrm>
            <a:off x="119336" y="2290460"/>
            <a:ext cx="12072664" cy="3154764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r>
              <a:rPr lang="uk-UA" dirty="0"/>
              <a:t> </a:t>
            </a:r>
          </a:p>
        </p:txBody>
      </p:sp>
      <p:sp>
        <p:nvSpPr>
          <p:cNvPr id="61" name="CustomShape 2">
            <a:extLst>
              <a:ext uri="{FF2B5EF4-FFF2-40B4-BE49-F238E27FC236}">
                <a16:creationId xmlns:a16="http://schemas.microsoft.com/office/drawing/2014/main" id="{ED6B91B9-5AD7-39BF-C2E4-A23F016309B1}"/>
              </a:ext>
            </a:extLst>
          </p:cNvPr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>
            <a:extLst>
              <a:ext uri="{FF2B5EF4-FFF2-40B4-BE49-F238E27FC236}">
                <a16:creationId xmlns:a16="http://schemas.microsoft.com/office/drawing/2014/main" id="{A424E95C-B493-764E-3361-3D2C86AC740A}"/>
              </a:ext>
            </a:extLst>
          </p:cNvPr>
          <p:cNvSpPr/>
          <p:nvPr/>
        </p:nvSpPr>
        <p:spPr>
          <a:xfrm>
            <a:off x="335360" y="2420888"/>
            <a:ext cx="11737304" cy="283009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54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5400" spc="-1" dirty="0"/>
          </a:p>
          <a:p>
            <a:r>
              <a:rPr lang="uk-UA" sz="4400" spc="-1" dirty="0">
                <a:solidFill>
                  <a:srgbClr val="002060"/>
                </a:solidFill>
                <a:latin typeface="Times New Roman"/>
                <a:ea typeface="바탕"/>
              </a:rPr>
              <a:t> 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4. Чим слава другого храму була більшою за славу того, який будувався за часів Соломона?  </a:t>
            </a:r>
          </a:p>
          <a:p>
            <a:r>
              <a:rPr lang="ru-RU" sz="3600" spc="-1" noProof="0" dirty="0">
                <a:solidFill>
                  <a:srgbClr val="C00000"/>
                </a:solidFill>
                <a:latin typeface="Times New Roman"/>
                <a:ea typeface="바탕"/>
              </a:rPr>
              <a:t>                            </a:t>
            </a:r>
            <a:r>
              <a:rPr lang="uk-UA" sz="4000" spc="-1" dirty="0">
                <a:solidFill>
                  <a:srgbClr val="C00000"/>
                </a:solidFill>
                <a:latin typeface="Times New Roman"/>
                <a:ea typeface="바탕"/>
              </a:rPr>
              <a:t>Аггея 2:7-9, Івана 2:19</a:t>
            </a:r>
            <a:endParaRPr lang="uk-UA" sz="4000" spc="-1" dirty="0"/>
          </a:p>
        </p:txBody>
      </p:sp>
      <p:sp>
        <p:nvSpPr>
          <p:cNvPr id="63" name="CustomShape 4">
            <a:extLst>
              <a:ext uri="{FF2B5EF4-FFF2-40B4-BE49-F238E27FC236}">
                <a16:creationId xmlns:a16="http://schemas.microsoft.com/office/drawing/2014/main" id="{9EB40963-57D3-0E77-5480-9A1382C209A5}"/>
              </a:ext>
            </a:extLst>
          </p:cNvPr>
          <p:cNvSpPr/>
          <p:nvPr/>
        </p:nvSpPr>
        <p:spPr>
          <a:xfrm>
            <a:off x="695400" y="984960"/>
            <a:ext cx="1149564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</a:t>
            </a:r>
            <a:r>
              <a:rPr lang="ru-RU" sz="2800" b="0" strike="noStrike" cap="all" spc="-1" dirty="0">
                <a:solidFill>
                  <a:srgbClr val="984807"/>
                </a:solidFill>
                <a:latin typeface="Book Antiqua"/>
              </a:rPr>
              <a:t> </a:t>
            </a: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Урок №6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Розуміння жертви</a:t>
            </a:r>
          </a:p>
        </p:txBody>
      </p:sp>
    </p:spTree>
    <p:extLst>
      <p:ext uri="{BB962C8B-B14F-4D97-AF65-F5344CB8AC3E}">
        <p14:creationId xmlns:p14="http://schemas.microsoft.com/office/powerpoint/2010/main" val="16364866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C13164-D635-FEA6-53D1-5A4D212461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>
            <a:extLst>
              <a:ext uri="{FF2B5EF4-FFF2-40B4-BE49-F238E27FC236}">
                <a16:creationId xmlns:a16="http://schemas.microsoft.com/office/drawing/2014/main" id="{AC7D0529-CFA6-C6E1-529E-76A7923B86EC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-17280" y="-27384"/>
            <a:ext cx="12377976" cy="6912768"/>
          </a:xfrm>
          <a:prstGeom prst="rect">
            <a:avLst/>
          </a:prstGeom>
          <a:ln>
            <a:noFill/>
          </a:ln>
        </p:spPr>
      </p:pic>
      <p:sp>
        <p:nvSpPr>
          <p:cNvPr id="60" name="CustomShape 1">
            <a:extLst>
              <a:ext uri="{FF2B5EF4-FFF2-40B4-BE49-F238E27FC236}">
                <a16:creationId xmlns:a16="http://schemas.microsoft.com/office/drawing/2014/main" id="{7D90F302-7BE6-BA07-0868-A13B8A327250}"/>
              </a:ext>
            </a:extLst>
          </p:cNvPr>
          <p:cNvSpPr/>
          <p:nvPr/>
        </p:nvSpPr>
        <p:spPr>
          <a:xfrm>
            <a:off x="119336" y="2290460"/>
            <a:ext cx="12072664" cy="3226772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r>
              <a:rPr lang="uk-UA" dirty="0"/>
              <a:t> </a:t>
            </a:r>
          </a:p>
        </p:txBody>
      </p:sp>
      <p:sp>
        <p:nvSpPr>
          <p:cNvPr id="61" name="CustomShape 2">
            <a:extLst>
              <a:ext uri="{FF2B5EF4-FFF2-40B4-BE49-F238E27FC236}">
                <a16:creationId xmlns:a16="http://schemas.microsoft.com/office/drawing/2014/main" id="{4AA1E650-B475-C917-A39A-7ED87F16A3CC}"/>
              </a:ext>
            </a:extLst>
          </p:cNvPr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>
            <a:extLst>
              <a:ext uri="{FF2B5EF4-FFF2-40B4-BE49-F238E27FC236}">
                <a16:creationId xmlns:a16="http://schemas.microsoft.com/office/drawing/2014/main" id="{EE0FC5DE-CDFE-4062-31D4-DCB1125D08D8}"/>
              </a:ext>
            </a:extLst>
          </p:cNvPr>
          <p:cNvSpPr/>
          <p:nvPr/>
        </p:nvSpPr>
        <p:spPr>
          <a:xfrm>
            <a:off x="335360" y="2420888"/>
            <a:ext cx="11737304" cy="283009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54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5400" spc="-1" dirty="0"/>
          </a:p>
          <a:p>
            <a:r>
              <a:rPr lang="uk-UA" sz="4400" spc="-1" dirty="0">
                <a:solidFill>
                  <a:srgbClr val="002060"/>
                </a:solidFill>
                <a:latin typeface="Times New Roman"/>
                <a:ea typeface="바탕"/>
              </a:rPr>
              <a:t> 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5. Де відбувається усвідомлення характеру Творця? Як це пов’язано з жертвою Ісуса Христа?</a:t>
            </a:r>
          </a:p>
          <a:p>
            <a:r>
              <a:rPr lang="ru-RU" sz="3600" spc="-1" noProof="0" dirty="0">
                <a:solidFill>
                  <a:srgbClr val="C00000"/>
                </a:solidFill>
                <a:latin typeface="Times New Roman"/>
                <a:ea typeface="바탕"/>
              </a:rPr>
              <a:t>                            </a:t>
            </a:r>
            <a:r>
              <a:rPr lang="uk-UA" sz="4000" spc="-1" dirty="0">
                <a:solidFill>
                  <a:srgbClr val="C00000"/>
                </a:solidFill>
                <a:latin typeface="Times New Roman"/>
                <a:ea typeface="바탕"/>
              </a:rPr>
              <a:t>Ісаї 6:1-5, Об’явлення 4:7-11, 5:12</a:t>
            </a:r>
            <a:endParaRPr lang="uk-UA" sz="4000" spc="-1" dirty="0"/>
          </a:p>
        </p:txBody>
      </p:sp>
      <p:sp>
        <p:nvSpPr>
          <p:cNvPr id="63" name="CustomShape 4">
            <a:extLst>
              <a:ext uri="{FF2B5EF4-FFF2-40B4-BE49-F238E27FC236}">
                <a16:creationId xmlns:a16="http://schemas.microsoft.com/office/drawing/2014/main" id="{AF4F03CA-EA71-BAD4-958F-D117423FB395}"/>
              </a:ext>
            </a:extLst>
          </p:cNvPr>
          <p:cNvSpPr/>
          <p:nvPr/>
        </p:nvSpPr>
        <p:spPr>
          <a:xfrm>
            <a:off x="695400" y="984960"/>
            <a:ext cx="1149564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</a:t>
            </a:r>
            <a:r>
              <a:rPr lang="ru-RU" sz="2800" b="0" strike="noStrike" cap="all" spc="-1" dirty="0">
                <a:solidFill>
                  <a:srgbClr val="984807"/>
                </a:solidFill>
                <a:latin typeface="Book Antiqua"/>
              </a:rPr>
              <a:t> </a:t>
            </a: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Урок №6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Розуміння жертви</a:t>
            </a:r>
          </a:p>
        </p:txBody>
      </p:sp>
    </p:spTree>
    <p:extLst>
      <p:ext uri="{BB962C8B-B14F-4D97-AF65-F5344CB8AC3E}">
        <p14:creationId xmlns:p14="http://schemas.microsoft.com/office/powerpoint/2010/main" val="9638877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36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19336" y="2762492"/>
            <a:ext cx="11953328" cy="2466708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263353" y="2780928"/>
            <a:ext cx="11665295" cy="233764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600" spc="-1" dirty="0">
                <a:solidFill>
                  <a:srgbClr val="C00000"/>
                </a:solidFill>
                <a:latin typeface="Times New Roman"/>
              </a:rPr>
              <a:t>Актуальність: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 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</a:rPr>
              <a:t>  Як реальність Голгофського хреста має впливати на наше життя?</a:t>
            </a:r>
            <a:r>
              <a:rPr lang="uk-UA" sz="4000" spc="-1" noProof="0" dirty="0">
                <a:solidFill>
                  <a:srgbClr val="002060"/>
                </a:solidFill>
                <a:latin typeface="Times New Roman"/>
              </a:rPr>
              <a:t> </a:t>
            </a:r>
          </a:p>
        </p:txBody>
      </p:sp>
      <p:sp>
        <p:nvSpPr>
          <p:cNvPr id="63" name="CustomShape 4"/>
          <p:cNvSpPr/>
          <p:nvPr/>
        </p:nvSpPr>
        <p:spPr>
          <a:xfrm>
            <a:off x="767408" y="984960"/>
            <a:ext cx="11305256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 Урок №6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Розуміння жертви</a:t>
            </a:r>
          </a:p>
        </p:txBody>
      </p:sp>
    </p:spTree>
    <p:extLst>
      <p:ext uri="{BB962C8B-B14F-4D97-AF65-F5344CB8AC3E}">
        <p14:creationId xmlns:p14="http://schemas.microsoft.com/office/powerpoint/2010/main" val="10306175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263352" y="2492896"/>
            <a:ext cx="11737304" cy="3096344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66556" y="2718209"/>
            <a:ext cx="11318076" cy="206064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36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4800" spc="-1" dirty="0">
                <a:solidFill>
                  <a:srgbClr val="C00000"/>
                </a:solidFill>
                <a:latin typeface="Times New Roman"/>
              </a:rPr>
              <a:t>Практичне застосування:</a:t>
            </a:r>
            <a:endParaRPr lang="uk-UA" sz="4800" spc="-1" dirty="0"/>
          </a:p>
          <a:p>
            <a:pPr>
              <a:lnSpc>
                <a:spcPct val="100000"/>
              </a:lnSpc>
            </a:pPr>
            <a:r>
              <a:rPr lang="uk-UA" sz="4000" spc="-1" noProof="0" dirty="0">
                <a:solidFill>
                  <a:srgbClr val="002060"/>
                </a:solidFill>
                <a:latin typeface="Times New Roman"/>
              </a:rPr>
              <a:t> Наскільки ми готові жертвувати, за прикладом Ісуса, заради спасіння інших?</a:t>
            </a:r>
          </a:p>
        </p:txBody>
      </p:sp>
      <p:sp>
        <p:nvSpPr>
          <p:cNvPr id="63" name="CustomShape 4"/>
          <p:cNvSpPr/>
          <p:nvPr/>
        </p:nvSpPr>
        <p:spPr>
          <a:xfrm>
            <a:off x="695400" y="984960"/>
            <a:ext cx="1149564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 Урок №6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Розуміння жертви</a:t>
            </a:r>
          </a:p>
        </p:txBody>
      </p:sp>
    </p:spTree>
    <p:extLst>
      <p:ext uri="{BB962C8B-B14F-4D97-AF65-F5344CB8AC3E}">
        <p14:creationId xmlns:p14="http://schemas.microsoft.com/office/powerpoint/2010/main" val="19563887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632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0" y="2348879"/>
            <a:ext cx="12144672" cy="2736305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90827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07368" y="2188647"/>
            <a:ext cx="11665296" cy="3230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36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4800" spc="-1" dirty="0">
                <a:solidFill>
                  <a:srgbClr val="C00000"/>
                </a:solidFill>
                <a:latin typeface="Times New Roman"/>
              </a:rPr>
              <a:t>Висновок:</a:t>
            </a:r>
          </a:p>
          <a:p>
            <a:pPr>
              <a:lnSpc>
                <a:spcPct val="100000"/>
              </a:lnSpc>
            </a:pPr>
            <a:r>
              <a:rPr lang="uk-UA" sz="4800" spc="-1" dirty="0">
                <a:solidFill>
                  <a:srgbClr val="C00000"/>
                </a:solidFill>
                <a:latin typeface="Times New Roman"/>
              </a:rPr>
              <a:t>  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</a:rPr>
              <a:t>Лише смерть Ісуса, Самого Бога, могла вирішити проблему гріха. Христос зазнав всієї глибини страждань і горя, аби спасти загиблий людський рід.</a:t>
            </a:r>
          </a:p>
          <a:p>
            <a:pPr>
              <a:lnSpc>
                <a:spcPct val="100000"/>
              </a:lnSpc>
            </a:pPr>
            <a:r>
              <a:rPr lang="uk-UA" sz="2800" spc="-1" noProof="0" dirty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</a:p>
        </p:txBody>
      </p:sp>
      <p:sp>
        <p:nvSpPr>
          <p:cNvPr id="63" name="CustomShape 4"/>
          <p:cNvSpPr/>
          <p:nvPr/>
        </p:nvSpPr>
        <p:spPr>
          <a:xfrm>
            <a:off x="525744" y="984960"/>
            <a:ext cx="11665296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</a:t>
            </a:r>
            <a:r>
              <a:rPr lang="ru-RU" sz="2800" b="0" strike="noStrike" cap="all" spc="-1" dirty="0">
                <a:solidFill>
                  <a:srgbClr val="984807"/>
                </a:solidFill>
                <a:latin typeface="Book Antiqua"/>
              </a:rPr>
              <a:t>  </a:t>
            </a: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Урок №6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Розуміння жертви</a:t>
            </a:r>
          </a:p>
        </p:txBody>
      </p:sp>
    </p:spTree>
    <p:extLst>
      <p:ext uri="{BB962C8B-B14F-4D97-AF65-F5344CB8AC3E}">
        <p14:creationId xmlns:p14="http://schemas.microsoft.com/office/powerpoint/2010/main" val="19608977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263352" y="2708920"/>
            <a:ext cx="11665296" cy="3024336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07368" y="2796480"/>
            <a:ext cx="11377264" cy="261464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400" spc="-1" dirty="0">
                <a:solidFill>
                  <a:srgbClr val="C00000"/>
                </a:solidFill>
                <a:latin typeface="Times New Roman"/>
              </a:rPr>
              <a:t>Домашнє завдання:</a:t>
            </a:r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</a:rPr>
              <a:t> Поділіться вісткою про «Агнця Божого, який бере на Себе гріх світу» з тими, хто буде поруч із вами  наступного тижня.</a:t>
            </a:r>
          </a:p>
        </p:txBody>
      </p:sp>
      <p:sp>
        <p:nvSpPr>
          <p:cNvPr id="63" name="CustomShape 4"/>
          <p:cNvSpPr/>
          <p:nvPr/>
        </p:nvSpPr>
        <p:spPr>
          <a:xfrm>
            <a:off x="695400" y="984960"/>
            <a:ext cx="1149564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 Урок №6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Розуміння жертви</a:t>
            </a:r>
          </a:p>
        </p:txBody>
      </p:sp>
    </p:spTree>
    <p:extLst>
      <p:ext uri="{BB962C8B-B14F-4D97-AF65-F5344CB8AC3E}">
        <p14:creationId xmlns:p14="http://schemas.microsoft.com/office/powerpoint/2010/main" val="3519116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>
            <a:alpha val="5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Рисунок 1" descr="27.jpg"/>
          <p:cNvPicPr/>
          <p:nvPr/>
        </p:nvPicPr>
        <p:blipFill>
          <a:blip r:embed="rId3"/>
          <a:stretch/>
        </p:blipFill>
        <p:spPr>
          <a:xfrm>
            <a:off x="32756" y="11696"/>
            <a:ext cx="12231000" cy="7023960"/>
          </a:xfrm>
          <a:prstGeom prst="rect">
            <a:avLst/>
          </a:prstGeom>
          <a:ln>
            <a:noFill/>
          </a:ln>
        </p:spPr>
      </p:pic>
      <p:sp>
        <p:nvSpPr>
          <p:cNvPr id="52" name="CustomShape 1"/>
          <p:cNvSpPr/>
          <p:nvPr/>
        </p:nvSpPr>
        <p:spPr>
          <a:xfrm>
            <a:off x="-24680" y="476672"/>
            <a:ext cx="12333557" cy="1584720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3" name="CustomShape 2"/>
          <p:cNvSpPr/>
          <p:nvPr/>
        </p:nvSpPr>
        <p:spPr>
          <a:xfrm>
            <a:off x="210844" y="2142746"/>
            <a:ext cx="11809311" cy="3691865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6600" b="0" strike="noStrike" spc="-1" dirty="0">
                <a:solidFill>
                  <a:srgbClr val="C00000"/>
                </a:solidFill>
                <a:latin typeface="Book Antiqua"/>
                <a:ea typeface="DejaVu Sans"/>
              </a:rPr>
              <a:t> Братнє спілкування:</a:t>
            </a:r>
            <a:endParaRPr lang="uk-UA" sz="6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44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  </a:t>
            </a:r>
            <a:r>
              <a:rPr lang="ru-RU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- </a:t>
            </a:r>
            <a:r>
              <a:rPr lang="uk-UA" sz="36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Як ви відчували Божу присутність минулого тижня? </a:t>
            </a:r>
          </a:p>
          <a:p>
            <a:r>
              <a:rPr lang="uk-UA" sz="44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  </a:t>
            </a:r>
            <a:r>
              <a:rPr lang="uk-UA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- Як ви </a:t>
            </a:r>
            <a:r>
              <a:rPr lang="uk-UA" sz="40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ділилися доброю звісткою про прийдешнє Царство Боже з тими, хто був поруч із вами  минулого тижня</a:t>
            </a:r>
            <a:r>
              <a:rPr lang="uk-UA" sz="36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?</a:t>
            </a:r>
            <a:endParaRPr lang="uk-UA" sz="3600" i="1" spc="-1" dirty="0"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/>
            </a:endParaRPr>
          </a:p>
        </p:txBody>
      </p:sp>
      <p:sp>
        <p:nvSpPr>
          <p:cNvPr id="54" name="CustomShape 3"/>
          <p:cNvSpPr/>
          <p:nvPr/>
        </p:nvSpPr>
        <p:spPr>
          <a:xfrm>
            <a:off x="7320136" y="1124744"/>
            <a:ext cx="4536504" cy="52176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 Народи. Частина 2</a:t>
            </a:r>
            <a:endParaRPr lang="uk-UA" sz="2800" b="1" cap="all" spc="-1" noProof="0" dirty="0">
              <a:solidFill>
                <a:srgbClr val="984807"/>
              </a:solidFill>
              <a:latin typeface="Book Antiqu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Рисунок 1" descr="27.jpg"/>
          <p:cNvPicPr/>
          <p:nvPr/>
        </p:nvPicPr>
        <p:blipFill>
          <a:blip r:embed="rId3"/>
          <a:stretch/>
        </p:blipFill>
        <p:spPr>
          <a:xfrm>
            <a:off x="0" y="-27384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56" name="CustomShape 1"/>
          <p:cNvSpPr/>
          <p:nvPr/>
        </p:nvSpPr>
        <p:spPr>
          <a:xfrm>
            <a:off x="0" y="868680"/>
            <a:ext cx="12208320" cy="1584720"/>
          </a:xfrm>
          <a:prstGeom prst="rect">
            <a:avLst/>
          </a:prstGeom>
          <a:solidFill>
            <a:schemeClr val="bg1">
              <a:alpha val="3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7" name="CustomShape 2"/>
          <p:cNvSpPr/>
          <p:nvPr/>
        </p:nvSpPr>
        <p:spPr>
          <a:xfrm>
            <a:off x="6384032" y="1211040"/>
            <a:ext cx="5441968" cy="760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400" b="0" strike="noStrike" cap="all" spc="-1" dirty="0">
                <a:solidFill>
                  <a:srgbClr val="385623"/>
                </a:solidFill>
                <a:latin typeface="Book Antiqua"/>
                <a:ea typeface="DejaVu Sans"/>
              </a:rPr>
              <a:t>Суботня школа</a:t>
            </a:r>
            <a:endParaRPr lang="uk-UA" sz="4400" b="0" strike="noStrike" spc="-1" dirty="0">
              <a:latin typeface="Arial"/>
            </a:endParaRPr>
          </a:p>
        </p:txBody>
      </p:sp>
      <p:sp>
        <p:nvSpPr>
          <p:cNvPr id="58" name="CustomShape 3"/>
          <p:cNvSpPr/>
          <p:nvPr/>
        </p:nvSpPr>
        <p:spPr>
          <a:xfrm>
            <a:off x="191344" y="3322440"/>
            <a:ext cx="11881320" cy="1937538"/>
          </a:xfrm>
          <a:prstGeom prst="rect">
            <a:avLst/>
          </a:prstGeom>
          <a:solidFill>
            <a:schemeClr val="bg1">
              <a:alpha val="32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                                         </a:t>
            </a:r>
            <a:r>
              <a:rPr lang="ru-RU" sz="5400" spc="-1" dirty="0">
                <a:solidFill>
                  <a:srgbClr val="C00000"/>
                </a:solidFill>
                <a:latin typeface="Times New Roman"/>
                <a:ea typeface="DejaVu Sans"/>
              </a:rPr>
              <a:t>     </a:t>
            </a:r>
            <a:r>
              <a:rPr lang="ru-RU" sz="60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Урок №</a:t>
            </a:r>
            <a:r>
              <a:rPr lang="ru-RU" sz="6000" spc="-1" dirty="0">
                <a:solidFill>
                  <a:srgbClr val="C00000"/>
                </a:solidFill>
                <a:latin typeface="Times New Roman"/>
                <a:ea typeface="DejaVu Sans"/>
              </a:rPr>
              <a:t>6</a:t>
            </a:r>
            <a:endParaRPr lang="ru-RU" sz="6000" b="0" strike="noStrike" spc="-1" dirty="0">
              <a:solidFill>
                <a:srgbClr val="C00000"/>
              </a:solidFill>
              <a:latin typeface="Times New Roman"/>
              <a:ea typeface="DejaVu Sans"/>
            </a:endParaRPr>
          </a:p>
          <a:p>
            <a:pPr>
              <a:lnSpc>
                <a:spcPct val="100000"/>
              </a:lnSpc>
            </a:pPr>
            <a:r>
              <a:rPr lang="uk-UA" sz="6000" spc="-1" dirty="0">
                <a:solidFill>
                  <a:srgbClr val="C00000"/>
                </a:solidFill>
                <a:latin typeface="Times New Roman"/>
                <a:ea typeface="DejaVu Sans"/>
              </a:rPr>
              <a:t>                               </a:t>
            </a:r>
            <a:r>
              <a:rPr lang="uk-UA" sz="5400" spc="-1" dirty="0">
                <a:solidFill>
                  <a:srgbClr val="C00000"/>
                </a:solidFill>
                <a:latin typeface="Times New Roman"/>
              </a:rPr>
              <a:t>Розуміння жертви</a:t>
            </a:r>
            <a:endParaRPr lang="uk-UA" sz="6000" spc="-1" dirty="0">
              <a:solidFill>
                <a:srgbClr val="C00000"/>
              </a:solidFill>
              <a:latin typeface="Times New Roman"/>
              <a:ea typeface="DejaVu San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47328" y="2780928"/>
            <a:ext cx="11850080" cy="3004884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96688" y="785160"/>
            <a:ext cx="12288688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198744" y="2924944"/>
            <a:ext cx="11778072" cy="286086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60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Активна підготовка:</a:t>
            </a:r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</a:rPr>
              <a:t>   Згадайте випадок з вашого життя, коли ви реально бачили жертву людини заради вас. Які почуття наповнювали вас у той момент?</a:t>
            </a:r>
            <a:endParaRPr lang="uk-UA" sz="4000" b="0" strike="noStrike" spc="-1" dirty="0">
              <a:latin typeface="Arial"/>
            </a:endParaRPr>
          </a:p>
        </p:txBody>
      </p:sp>
      <p:sp>
        <p:nvSpPr>
          <p:cNvPr id="63" name="CustomShape 4"/>
          <p:cNvSpPr/>
          <p:nvPr/>
        </p:nvSpPr>
        <p:spPr>
          <a:xfrm>
            <a:off x="479376" y="984960"/>
            <a:ext cx="11449272" cy="13835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0" strike="noStrike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 </a:t>
            </a: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Урок №6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Розуміння жертви</a:t>
            </a:r>
          </a:p>
          <a:p>
            <a:pPr>
              <a:lnSpc>
                <a:spcPct val="100000"/>
              </a:lnSpc>
            </a:pPr>
            <a:endParaRPr lang="uk-UA" sz="2800" b="1" cap="all" spc="-1" dirty="0">
              <a:solidFill>
                <a:srgbClr val="984807"/>
              </a:solidFill>
              <a:latin typeface="Book Antiqu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294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1" name="CustomShape 2"/>
          <p:cNvSpPr/>
          <p:nvPr/>
        </p:nvSpPr>
        <p:spPr>
          <a:xfrm>
            <a:off x="294" y="65744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" name="CustomShape 1"/>
          <p:cNvSpPr/>
          <p:nvPr/>
        </p:nvSpPr>
        <p:spPr>
          <a:xfrm>
            <a:off x="191344" y="2564905"/>
            <a:ext cx="11737304" cy="3373634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" name="CustomShape 3"/>
          <p:cNvSpPr/>
          <p:nvPr/>
        </p:nvSpPr>
        <p:spPr>
          <a:xfrm>
            <a:off x="515380" y="2492896"/>
            <a:ext cx="11269252" cy="344564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5400" b="0" i="0" u="none" strike="noStrike" kern="1200" cap="none" spc="-1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DejaVu Sans"/>
              </a:rPr>
              <a:t> Пам’ятний вірш</a:t>
            </a:r>
            <a:r>
              <a:rPr kumimoji="0" lang="uk-UA" sz="4800" b="0" i="0" u="none" strike="noStrike" kern="1200" cap="none" spc="-1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ook Antiqua"/>
              </a:rPr>
              <a:t>:</a:t>
            </a:r>
            <a:r>
              <a:rPr kumimoji="0" lang="uk-UA" sz="4400" b="0" i="0" u="none" strike="noStrike" kern="1200" cap="none" spc="-1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ook Antiqua"/>
              </a:rPr>
              <a:t> </a:t>
            </a:r>
            <a:endParaRPr kumimoji="0" lang="uk-UA" sz="44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6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Tx/>
              <a:buFontTx/>
              <a:buNone/>
              <a:tabLst/>
              <a:defRPr/>
            </a:pPr>
            <a:r>
              <a:rPr kumimoji="0" lang="uk-UA" sz="3200" b="0" i="0" u="none" strike="noStrike" kern="1200" cap="none" spc="-1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 Antiqua"/>
              </a:rPr>
              <a:t>«Вони співають нову пісню, проголошуючи: Ти</a:t>
            </a:r>
          </a:p>
          <a:p>
            <a:pPr marL="36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Tx/>
              <a:buFontTx/>
              <a:buNone/>
              <a:tabLst/>
              <a:defRPr/>
            </a:pPr>
            <a:r>
              <a:rPr kumimoji="0" lang="uk-UA" sz="3200" b="0" i="0" u="none" strike="noStrike" kern="1200" cap="none" spc="-1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 Antiqua"/>
              </a:rPr>
              <a:t>достойний узяти книгу і відкрити її печаті, бо Ти був заколений і викупив нас Богові Своєю кров’ю від усякого покоління і мови, племені й народу»</a:t>
            </a:r>
          </a:p>
          <a:p>
            <a:pPr marL="36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Tx/>
              <a:buFontTx/>
              <a:buNone/>
              <a:tabLst/>
              <a:defRPr/>
            </a:pPr>
            <a:r>
              <a:rPr lang="uk-UA" sz="3600" spc="-1" noProof="0" dirty="0">
                <a:solidFill>
                  <a:srgbClr val="C00000"/>
                </a:solidFill>
                <a:latin typeface="Book Antiqua"/>
              </a:rPr>
              <a:t>                                                                Об’явлення 5:9</a:t>
            </a:r>
            <a:endParaRPr kumimoji="0" lang="uk-UA" sz="3600" b="0" i="0" u="none" strike="noStrike" kern="1200" cap="none" spc="-1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Book Antiqua"/>
            </a:endParaRPr>
          </a:p>
        </p:txBody>
      </p:sp>
      <p:sp>
        <p:nvSpPr>
          <p:cNvPr id="2" name="CustomShape 4">
            <a:extLst>
              <a:ext uri="{FF2B5EF4-FFF2-40B4-BE49-F238E27FC236}">
                <a16:creationId xmlns:a16="http://schemas.microsoft.com/office/drawing/2014/main" id="{5286E977-F1DB-4F40-ECFD-8838EDAB777E}"/>
              </a:ext>
            </a:extLst>
          </p:cNvPr>
          <p:cNvSpPr/>
          <p:nvPr/>
        </p:nvSpPr>
        <p:spPr>
          <a:xfrm>
            <a:off x="623392" y="795164"/>
            <a:ext cx="1170841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kumimoji="0" lang="ru-RU" sz="2800" b="1" i="0" u="none" strike="noStrike" kern="1200" cap="all" spc="-1" normalizeH="0" baseline="0" noProof="0" dirty="0">
                <a:ln>
                  <a:noFill/>
                </a:ln>
                <a:solidFill>
                  <a:srgbClr val="984807"/>
                </a:solidFill>
                <a:effectLst/>
                <a:uLnTx/>
                <a:uFillTx/>
                <a:latin typeface="Book Antiqua"/>
              </a:rPr>
              <a:t>                                                                                                         </a:t>
            </a: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Урок №6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Розуміння жертви</a:t>
            </a:r>
          </a:p>
        </p:txBody>
      </p:sp>
    </p:spTree>
    <p:extLst>
      <p:ext uri="{BB962C8B-B14F-4D97-AF65-F5344CB8AC3E}">
        <p14:creationId xmlns:p14="http://schemas.microsoft.com/office/powerpoint/2010/main" val="533118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0" y="0"/>
            <a:ext cx="12504712" cy="685800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263352" y="2708920"/>
            <a:ext cx="11809312" cy="2376264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515380" y="2924944"/>
            <a:ext cx="11574564" cy="202987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Головна думка </a:t>
            </a:r>
            <a:r>
              <a:rPr lang="uk-UA" sz="4800" spc="-1" dirty="0">
                <a:solidFill>
                  <a:srgbClr val="C00000"/>
                </a:solidFill>
                <a:latin typeface="Book Antiqua"/>
              </a:rPr>
              <a:t>уроку:</a:t>
            </a:r>
            <a:r>
              <a:rPr lang="uk-UA" sz="4400" spc="-1" dirty="0">
                <a:solidFill>
                  <a:srgbClr val="C00000"/>
                </a:solidFill>
                <a:latin typeface="Book Antiqua"/>
              </a:rPr>
              <a:t> </a:t>
            </a:r>
            <a:endParaRPr lang="uk-UA" sz="4400" spc="-1" dirty="0"/>
          </a:p>
          <a:p>
            <a:pPr marL="571680" indent="-571320">
              <a:lnSpc>
                <a:spcPct val="100000"/>
              </a:lnSpc>
              <a:buClr>
                <a:srgbClr val="002060"/>
              </a:buClr>
              <a:buFont typeface="Wingdings" charset="2"/>
              <a:buChar char=""/>
            </a:pPr>
            <a:r>
              <a:rPr lang="uk-UA" sz="3600" spc="-1" dirty="0">
                <a:solidFill>
                  <a:srgbClr val="002060"/>
                </a:solidFill>
                <a:latin typeface="Book Antiqua"/>
              </a:rPr>
              <a:t>Біблійне значення жертвопринесень.</a:t>
            </a:r>
          </a:p>
          <a:p>
            <a:pPr marL="571680" indent="-571320">
              <a:lnSpc>
                <a:spcPct val="100000"/>
              </a:lnSpc>
              <a:buClr>
                <a:srgbClr val="002060"/>
              </a:buClr>
              <a:buFont typeface="Wingdings" charset="2"/>
              <a:buChar char=""/>
            </a:pPr>
            <a:r>
              <a:rPr lang="uk-UA" sz="3600" spc="-1" dirty="0">
                <a:solidFill>
                  <a:srgbClr val="002060"/>
                </a:solidFill>
                <a:latin typeface="Book Antiqua"/>
              </a:rPr>
              <a:t>Який їхній духовний зміст?</a:t>
            </a:r>
          </a:p>
        </p:txBody>
      </p:sp>
      <p:sp>
        <p:nvSpPr>
          <p:cNvPr id="63" name="CustomShape 4"/>
          <p:cNvSpPr/>
          <p:nvPr/>
        </p:nvSpPr>
        <p:spPr>
          <a:xfrm>
            <a:off x="515380" y="984960"/>
            <a:ext cx="1167566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 </a:t>
            </a:r>
            <a:r>
              <a:rPr lang="ru-RU" sz="2800" b="0" strike="noStrike" cap="all" spc="-1" dirty="0">
                <a:solidFill>
                  <a:srgbClr val="984807"/>
                </a:solidFill>
                <a:latin typeface="Book Antiqua"/>
              </a:rPr>
              <a:t> </a:t>
            </a: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Урок №6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Розуміння жертви</a:t>
            </a:r>
          </a:p>
        </p:txBody>
      </p:sp>
    </p:spTree>
    <p:extLst>
      <p:ext uri="{BB962C8B-B14F-4D97-AF65-F5344CB8AC3E}">
        <p14:creationId xmlns:p14="http://schemas.microsoft.com/office/powerpoint/2010/main" val="3596006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-27384"/>
            <a:ext cx="12377976" cy="6912768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19336" y="2290460"/>
            <a:ext cx="12072664" cy="3802836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r>
              <a:rPr lang="uk-UA" dirty="0"/>
              <a:t> </a:t>
            </a:r>
          </a:p>
        </p:txBody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335360" y="2420888"/>
            <a:ext cx="11737304" cy="344564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54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5400" spc="-1" dirty="0"/>
          </a:p>
          <a:p>
            <a:r>
              <a:rPr lang="uk-UA" sz="4400" spc="-1" dirty="0">
                <a:solidFill>
                  <a:srgbClr val="002060"/>
                </a:solidFill>
                <a:latin typeface="Times New Roman"/>
                <a:ea typeface="바탕"/>
              </a:rPr>
              <a:t> 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1. Чому Бог не приймав поклоніння свого народу через жертвоприношення, які Сам установив, а жертви чужинців були Йому приємні?</a:t>
            </a:r>
          </a:p>
          <a:p>
            <a:r>
              <a:rPr lang="ru-RU" sz="3600" spc="-1" noProof="0" dirty="0">
                <a:solidFill>
                  <a:srgbClr val="C00000"/>
                </a:solidFill>
                <a:latin typeface="Times New Roman"/>
                <a:ea typeface="바탕"/>
              </a:rPr>
              <a:t>                            </a:t>
            </a:r>
            <a:r>
              <a:rPr lang="uk-UA" sz="4000" spc="-1" dirty="0">
                <a:solidFill>
                  <a:srgbClr val="C00000"/>
                </a:solidFill>
                <a:latin typeface="Times New Roman"/>
                <a:ea typeface="바탕"/>
              </a:rPr>
              <a:t>Ісаї 1:2-15, 56:6-7</a:t>
            </a:r>
            <a:endParaRPr lang="uk-UA" sz="4000" spc="-1" dirty="0"/>
          </a:p>
        </p:txBody>
      </p:sp>
      <p:sp>
        <p:nvSpPr>
          <p:cNvPr id="63" name="CustomShape 4"/>
          <p:cNvSpPr/>
          <p:nvPr/>
        </p:nvSpPr>
        <p:spPr>
          <a:xfrm>
            <a:off x="695400" y="984960"/>
            <a:ext cx="1149564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</a:t>
            </a:r>
            <a:r>
              <a:rPr lang="ru-RU" sz="2800" b="0" strike="noStrike" cap="all" spc="-1" dirty="0">
                <a:solidFill>
                  <a:srgbClr val="984807"/>
                </a:solidFill>
                <a:latin typeface="Book Antiqua"/>
              </a:rPr>
              <a:t> </a:t>
            </a: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Урок №6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Розуміння жертви</a:t>
            </a:r>
          </a:p>
        </p:txBody>
      </p:sp>
    </p:spTree>
    <p:extLst>
      <p:ext uri="{BB962C8B-B14F-4D97-AF65-F5344CB8AC3E}">
        <p14:creationId xmlns:p14="http://schemas.microsoft.com/office/powerpoint/2010/main" val="3699310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8BA784-4903-C886-33E0-883A57783F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>
            <a:extLst>
              <a:ext uri="{FF2B5EF4-FFF2-40B4-BE49-F238E27FC236}">
                <a16:creationId xmlns:a16="http://schemas.microsoft.com/office/drawing/2014/main" id="{EC0218C3-89C7-3F23-5833-945E62DF5DAB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-17280" y="-27384"/>
            <a:ext cx="12377976" cy="6912768"/>
          </a:xfrm>
          <a:prstGeom prst="rect">
            <a:avLst/>
          </a:prstGeom>
          <a:ln>
            <a:noFill/>
          </a:ln>
        </p:spPr>
      </p:pic>
      <p:sp>
        <p:nvSpPr>
          <p:cNvPr id="60" name="CustomShape 1">
            <a:extLst>
              <a:ext uri="{FF2B5EF4-FFF2-40B4-BE49-F238E27FC236}">
                <a16:creationId xmlns:a16="http://schemas.microsoft.com/office/drawing/2014/main" id="{EEF491EC-6346-038C-36D7-BFC66E55E9A4}"/>
              </a:ext>
            </a:extLst>
          </p:cNvPr>
          <p:cNvSpPr/>
          <p:nvPr/>
        </p:nvSpPr>
        <p:spPr>
          <a:xfrm>
            <a:off x="119336" y="2290460"/>
            <a:ext cx="12072664" cy="4306892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r>
              <a:rPr lang="uk-UA" dirty="0"/>
              <a:t> </a:t>
            </a:r>
          </a:p>
        </p:txBody>
      </p:sp>
      <p:sp>
        <p:nvSpPr>
          <p:cNvPr id="61" name="CustomShape 2">
            <a:extLst>
              <a:ext uri="{FF2B5EF4-FFF2-40B4-BE49-F238E27FC236}">
                <a16:creationId xmlns:a16="http://schemas.microsoft.com/office/drawing/2014/main" id="{9A599097-5E6B-4BA5-CF79-A6288EB99D36}"/>
              </a:ext>
            </a:extLst>
          </p:cNvPr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>
            <a:extLst>
              <a:ext uri="{FF2B5EF4-FFF2-40B4-BE49-F238E27FC236}">
                <a16:creationId xmlns:a16="http://schemas.microsoft.com/office/drawing/2014/main" id="{A8829783-F83F-187C-B805-189A9FAA097B}"/>
              </a:ext>
            </a:extLst>
          </p:cNvPr>
          <p:cNvSpPr/>
          <p:nvPr/>
        </p:nvSpPr>
        <p:spPr>
          <a:xfrm>
            <a:off x="335360" y="2420888"/>
            <a:ext cx="11737304" cy="406119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54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5400" spc="-1" dirty="0"/>
          </a:p>
          <a:p>
            <a:r>
              <a:rPr lang="uk-UA" sz="4400" spc="-1" dirty="0">
                <a:solidFill>
                  <a:srgbClr val="002060"/>
                </a:solidFill>
                <a:latin typeface="Times New Roman"/>
                <a:ea typeface="바탕"/>
              </a:rPr>
              <a:t> 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2. Для чого був встановлений обряд жертвоприношень, якщо «неможливо, щоб кров телят і козлів усувала гріхи»? Коли він втратив своє значення?</a:t>
            </a:r>
          </a:p>
          <a:p>
            <a:r>
              <a:rPr lang="ru-RU" sz="3600" spc="-1" noProof="0" dirty="0">
                <a:solidFill>
                  <a:srgbClr val="C00000"/>
                </a:solidFill>
                <a:latin typeface="Times New Roman"/>
                <a:ea typeface="바탕"/>
              </a:rPr>
              <a:t>                            </a:t>
            </a:r>
            <a:r>
              <a:rPr lang="uk-UA" sz="4000" spc="-1" dirty="0">
                <a:solidFill>
                  <a:srgbClr val="C00000"/>
                </a:solidFill>
                <a:latin typeface="Times New Roman"/>
                <a:ea typeface="바탕"/>
              </a:rPr>
              <a:t>Євреям 10:3-10; Марка 15:38</a:t>
            </a:r>
            <a:endParaRPr lang="uk-UA" sz="4000" spc="-1" dirty="0"/>
          </a:p>
        </p:txBody>
      </p:sp>
      <p:sp>
        <p:nvSpPr>
          <p:cNvPr id="63" name="CustomShape 4">
            <a:extLst>
              <a:ext uri="{FF2B5EF4-FFF2-40B4-BE49-F238E27FC236}">
                <a16:creationId xmlns:a16="http://schemas.microsoft.com/office/drawing/2014/main" id="{70A2C482-8BE3-BF12-F9A1-6CDDE5DBAC37}"/>
              </a:ext>
            </a:extLst>
          </p:cNvPr>
          <p:cNvSpPr/>
          <p:nvPr/>
        </p:nvSpPr>
        <p:spPr>
          <a:xfrm>
            <a:off x="695400" y="984960"/>
            <a:ext cx="1149564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</a:t>
            </a:r>
            <a:r>
              <a:rPr lang="ru-RU" sz="2800" b="0" strike="noStrike" cap="all" spc="-1" dirty="0">
                <a:solidFill>
                  <a:srgbClr val="984807"/>
                </a:solidFill>
                <a:latin typeface="Book Antiqua"/>
              </a:rPr>
              <a:t> </a:t>
            </a: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Урок №6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Розуміння жертви</a:t>
            </a:r>
          </a:p>
        </p:txBody>
      </p:sp>
    </p:spTree>
    <p:extLst>
      <p:ext uri="{BB962C8B-B14F-4D97-AF65-F5344CB8AC3E}">
        <p14:creationId xmlns:p14="http://schemas.microsoft.com/office/powerpoint/2010/main" val="40608946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8D94A2-A94D-86E9-6E69-3F67CBFDD8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>
            <a:extLst>
              <a:ext uri="{FF2B5EF4-FFF2-40B4-BE49-F238E27FC236}">
                <a16:creationId xmlns:a16="http://schemas.microsoft.com/office/drawing/2014/main" id="{AD5974D4-8B61-97CD-25D0-E02AC9AC478B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-17280" y="-27384"/>
            <a:ext cx="12377976" cy="6912768"/>
          </a:xfrm>
          <a:prstGeom prst="rect">
            <a:avLst/>
          </a:prstGeom>
          <a:ln>
            <a:noFill/>
          </a:ln>
        </p:spPr>
      </p:pic>
      <p:sp>
        <p:nvSpPr>
          <p:cNvPr id="60" name="CustomShape 1">
            <a:extLst>
              <a:ext uri="{FF2B5EF4-FFF2-40B4-BE49-F238E27FC236}">
                <a16:creationId xmlns:a16="http://schemas.microsoft.com/office/drawing/2014/main" id="{27BE9270-1039-39E1-F832-9812F6643AA0}"/>
              </a:ext>
            </a:extLst>
          </p:cNvPr>
          <p:cNvSpPr/>
          <p:nvPr/>
        </p:nvSpPr>
        <p:spPr>
          <a:xfrm>
            <a:off x="263352" y="2264040"/>
            <a:ext cx="11928648" cy="3757248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r>
              <a:rPr lang="uk-UA" dirty="0"/>
              <a:t> </a:t>
            </a:r>
          </a:p>
        </p:txBody>
      </p:sp>
      <p:sp>
        <p:nvSpPr>
          <p:cNvPr id="61" name="CustomShape 2">
            <a:extLst>
              <a:ext uri="{FF2B5EF4-FFF2-40B4-BE49-F238E27FC236}">
                <a16:creationId xmlns:a16="http://schemas.microsoft.com/office/drawing/2014/main" id="{3FB2B1A3-9296-EA47-FAC1-2A2A254A5146}"/>
              </a:ext>
            </a:extLst>
          </p:cNvPr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>
            <a:extLst>
              <a:ext uri="{FF2B5EF4-FFF2-40B4-BE49-F238E27FC236}">
                <a16:creationId xmlns:a16="http://schemas.microsoft.com/office/drawing/2014/main" id="{9294A8D2-A978-3D11-5313-28F0813ACA4E}"/>
              </a:ext>
            </a:extLst>
          </p:cNvPr>
          <p:cNvSpPr/>
          <p:nvPr/>
        </p:nvSpPr>
        <p:spPr>
          <a:xfrm>
            <a:off x="335360" y="2420888"/>
            <a:ext cx="11737304" cy="344564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54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5400" spc="-1" dirty="0"/>
          </a:p>
          <a:p>
            <a:r>
              <a:rPr lang="uk-UA" sz="4400" spc="-1" dirty="0">
                <a:solidFill>
                  <a:srgbClr val="002060"/>
                </a:solidFill>
                <a:latin typeface="Times New Roman"/>
                <a:ea typeface="바탕"/>
              </a:rPr>
              <a:t> 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3. Хто, згідно з Біблією, став істинним Пасхальним Агнцем і Спасителем світу? Що вказувало на це?</a:t>
            </a:r>
          </a:p>
          <a:p>
            <a:r>
              <a:rPr lang="ru-RU" sz="3600" spc="-1" noProof="0" dirty="0">
                <a:solidFill>
                  <a:srgbClr val="C00000"/>
                </a:solidFill>
                <a:latin typeface="Times New Roman"/>
                <a:ea typeface="바탕"/>
              </a:rPr>
              <a:t>             </a:t>
            </a:r>
            <a:r>
              <a:rPr lang="uk-UA" sz="4000" spc="-1" dirty="0">
                <a:solidFill>
                  <a:srgbClr val="C00000"/>
                </a:solidFill>
                <a:latin typeface="Times New Roman"/>
                <a:ea typeface="바탕"/>
              </a:rPr>
              <a:t>Вихід 12:1-11, Ісаї 53:7-8, 1Коринтаням 5:7, Об’явлення 5:6</a:t>
            </a:r>
            <a:endParaRPr lang="uk-UA" sz="4000" spc="-1" dirty="0"/>
          </a:p>
        </p:txBody>
      </p:sp>
      <p:sp>
        <p:nvSpPr>
          <p:cNvPr id="63" name="CustomShape 4">
            <a:extLst>
              <a:ext uri="{FF2B5EF4-FFF2-40B4-BE49-F238E27FC236}">
                <a16:creationId xmlns:a16="http://schemas.microsoft.com/office/drawing/2014/main" id="{8E06318E-0F57-5830-79E3-0AB8CE922B29}"/>
              </a:ext>
            </a:extLst>
          </p:cNvPr>
          <p:cNvSpPr/>
          <p:nvPr/>
        </p:nvSpPr>
        <p:spPr>
          <a:xfrm>
            <a:off x="695400" y="984960"/>
            <a:ext cx="1149564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</a:t>
            </a:r>
            <a:r>
              <a:rPr lang="ru-RU" sz="2800" b="0" strike="noStrike" cap="all" spc="-1" dirty="0">
                <a:solidFill>
                  <a:srgbClr val="984807"/>
                </a:solidFill>
                <a:latin typeface="Book Antiqua"/>
              </a:rPr>
              <a:t> </a:t>
            </a: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Урок №6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Розуміння жертви</a:t>
            </a:r>
          </a:p>
        </p:txBody>
      </p:sp>
    </p:spTree>
    <p:extLst>
      <p:ext uri="{BB962C8B-B14F-4D97-AF65-F5344CB8AC3E}">
        <p14:creationId xmlns:p14="http://schemas.microsoft.com/office/powerpoint/2010/main" val="4636759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48034</TotalTime>
  <Words>505</Words>
  <Application>Microsoft Office PowerPoint</Application>
  <PresentationFormat>Широкий екран</PresentationFormat>
  <Paragraphs>86</Paragraphs>
  <Slides>15</Slides>
  <Notes>15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15</vt:i4>
      </vt:variant>
    </vt:vector>
  </HeadingPairs>
  <TitlesOfParts>
    <vt:vector size="23" baseType="lpstr">
      <vt:lpstr>Arial</vt:lpstr>
      <vt:lpstr>Book Antiqua</vt:lpstr>
      <vt:lpstr>Bookman Old Style</vt:lpstr>
      <vt:lpstr>Calibri</vt:lpstr>
      <vt:lpstr>Symbol</vt:lpstr>
      <vt:lpstr>Times New Roman</vt:lpstr>
      <vt:lpstr>Wingdings</vt:lpstr>
      <vt:lpstr>Office Theme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Учетная запись Майкрософт</dc:creator>
  <dc:description/>
  <cp:lastModifiedBy>Nikolay Shpylchuk</cp:lastModifiedBy>
  <cp:revision>2731</cp:revision>
  <dcterms:created xsi:type="dcterms:W3CDTF">2021-09-14T08:06:00Z</dcterms:created>
  <dcterms:modified xsi:type="dcterms:W3CDTF">2025-05-01T06:42:37Z</dcterms:modified>
  <dc:language>uk-UA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14</vt:i4>
  </property>
  <property fmtid="{D5CDD505-2E9C-101B-9397-08002B2CF9AE}" pid="8" name="PresentationFormat">
    <vt:lpwstr>Произвольный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15</vt:i4>
  </property>
</Properties>
</file>