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6" r:id="rId4"/>
    <p:sldId id="295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5" autoAdjust="0"/>
    <p:restoredTop sz="74058" autoAdjust="0"/>
  </p:normalViewPr>
  <p:slideViewPr>
    <p:cSldViewPr>
      <p:cViewPr varScale="1">
        <p:scale>
          <a:sx n="35" d="100"/>
          <a:sy n="35" d="100"/>
        </p:scale>
        <p:origin x="58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484BC-6817-5EF0-1D23-30E9B72FF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CBA214FD-EDCB-D2F1-8C75-4CF5F451F0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F4F4630A-14FB-8CEE-78B0-A2929A293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03D252F-61C3-0CB7-36FB-ACE3928828E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8603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E7ED3-CBDD-1768-810E-94AFDBB8A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17C260E7-B9EA-36CD-0A76-107A33C390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F92A2D-FF72-8EBF-F050-51BC538094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98CE5E9-559B-ED11-FE82-EB2778326CF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301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8926D-EA17-21E4-5288-55423CE816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5971F55-743B-3D98-AA0C-B43655ACA2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F80E609-B292-D709-DCBB-A44E422646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9ED6FD5-DB6A-5158-8226-69F55495848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7923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17475E-B35C-C8A8-DF19-CB8750784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83E67B39-EDFC-25C2-8773-A7BF0F930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0929E13-85E3-4282-8B46-D7ED1DED9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174BF7E-9197-A133-C969-0A96DEEA41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735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A9F48-5080-050D-E2A9-DE3BF88F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0E98DA0F-B99A-CC34-FE81-BB494024F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DB54B97-4458-D8BD-AB87-3253BF69B2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1D86F77-C9DE-AD01-58BE-BA82DA46AA2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4368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5915B-76F6-58CC-3B4A-D611C266B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A9FBBDF7-6258-6185-6C85-0B9568C89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BB3402E7-B6C4-A42F-8EF0-FAC2C55196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2FB37B0-01DD-11C3-F055-4E5515FAFC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148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CABDD-3AB6-F348-4B4D-BD279EC44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95F026B-2B8A-FCB4-589A-CC5B9CAC82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50EF235-8EF8-1128-7308-DA05A5289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EE77827-B649-3CCE-D160-922C554001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463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5E5ED-0079-6161-198E-BFC2CBB01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DDE0D95F-9645-AF26-79A8-65A416FA4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3CCD12F-7DAA-DC4F-7CDE-A69AAE39B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2160F8F-257C-FC28-422A-0AFD5FA4AED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799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13C02-C606-1BBF-AAD7-A58B5D19A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9438728F-D49E-27EF-8776-E18DB345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6C1DE5F5-D386-B5AC-9E92-1F692F695B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92B7A5-6A3D-541B-324E-7138F757DB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143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0FBBC-FACC-AD8F-12ED-95006744B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0EF9943-9E70-0A08-3017-8A9434F5E2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4384B066-C259-B464-BD88-FBE4E075B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5D22168-28C3-71FD-1644-8E19EE32084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6247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3DB44-0CDC-AAA7-B762-9EABE5A1B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01C2D3A-C3A6-763E-DC00-4071727008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53B6D5F-DAB9-0345-0542-4C12F8B09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73B5EFA-C233-0A43-D7F1-0B252D637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5106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9EBC1-02FC-1D47-1FF6-58B14F590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3C922408-E873-7D1A-B3E3-191109097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378D0648-350B-7D0E-019B-026A7346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3F92870-E3E4-A51D-C83E-B23F7157A1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298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5D1F-5239-FCCA-44E6-33B857FE3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C2B7C58-83DC-53F6-40D9-9C119592F5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AF4B8C01-21BA-280B-6798-8009EA3C3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0505CC4-2ADD-EC93-F190-694B60331C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400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1C253-19B1-A1FA-B4DF-4AD0EFFEF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7DCDF555-0CD0-6274-AC07-8963E8C295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1813B77-CA31-313C-B0BC-D2440543F5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F9ABA51-12C1-A3A2-AE35-D9E448BD150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2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26.06.2025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FACEA3-B418-4D90-BDEF-3576AC4BA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6919236"/>
          </a:xfrm>
          <a:prstGeom prst="rect">
            <a:avLst/>
          </a:prstGeom>
        </p:spPr>
      </p:pic>
      <p:sp>
        <p:nvSpPr>
          <p:cNvPr id="49" name="CustomShape 2"/>
          <p:cNvSpPr/>
          <p:nvPr/>
        </p:nvSpPr>
        <p:spPr>
          <a:xfrm>
            <a:off x="346320" y="1124744"/>
            <a:ext cx="11540520" cy="18605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Суботня школа</a:t>
            </a:r>
            <a:endParaRPr lang="uk-UA" sz="11500" b="0" strike="noStrike" spc="-1" dirty="0">
              <a:solidFill>
                <a:schemeClr val="tx2">
                  <a:lumMod val="75000"/>
                </a:schemeClr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1984" y="1886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Bookman Old Style"/>
              </a:rPr>
              <a:t>вітаємо вас!</a:t>
            </a:r>
            <a:endParaRPr lang="uk-UA" sz="427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C51EF-089D-2E4E-E0BA-25C55EFB5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971F62-1B42-FD81-C173-99F60FC9F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4B08F86-22D1-E663-2FC7-F88DA59015B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DF366EB-D91E-D0EF-0376-02E72C146640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9BE95B0E-B6CA-0D52-954A-1B375DA91355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4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Як Бог почав виконання Своєї обітниці про Обітовану землю для нащадків Авраама, Ісака та Якова?</a:t>
            </a:r>
            <a:endParaRPr lang="uk-UA" sz="40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</a:t>
            </a:r>
            <a:r>
              <a:rPr lang="uk-UA" sz="44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2:1-10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2E56-C0D8-5533-05C7-A8A678AC0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681528-A32A-5C59-113C-37690C546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2AB3CF9-9C6A-28A1-A662-A46E2E3F1BE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504A3F3-6C6E-C844-7907-E75530225BD5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0DCC5684-5376-654A-6A7D-2CD3BA88544F}"/>
              </a:ext>
            </a:extLst>
          </p:cNvPr>
          <p:cNvSpPr/>
          <p:nvPr/>
        </p:nvSpPr>
        <p:spPr>
          <a:xfrm>
            <a:off x="218702" y="2708920"/>
            <a:ext cx="11809311" cy="193753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5. Що стало на перешкоді здійснення Божих намірів? Чому Бог продовжував діяти?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2:11-25</a:t>
            </a:r>
          </a:p>
        </p:txBody>
      </p:sp>
    </p:spTree>
    <p:extLst>
      <p:ext uri="{BB962C8B-B14F-4D97-AF65-F5344CB8AC3E}">
        <p14:creationId xmlns:p14="http://schemas.microsoft.com/office/powerpoint/2010/main" val="226402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30FEE-EFE0-A1A9-475C-A02A2FDD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7A892B-24D8-7E24-4DA2-9FA088F8E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AE5EC32A-FBD7-FBF6-954D-DC99F68D2E7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Актуальність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CEE1082-292A-D9DF-DCC7-9064B2312375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3882E6C-B19A-D24C-A772-B6CEBB6901CF}"/>
              </a:ext>
            </a:extLst>
          </p:cNvPr>
          <p:cNvSpPr/>
          <p:nvPr/>
        </p:nvSpPr>
        <p:spPr>
          <a:xfrm>
            <a:off x="353098" y="2708920"/>
            <a:ext cx="11674915" cy="144509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У чому ви бачите Боже втручання </a:t>
            </a:r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 власне</a:t>
            </a: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життя?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4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36FDF-7062-0B15-8E1A-92A761972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70B285-7739-A671-B7B1-B3420D258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64F12BC-E964-4E8B-337D-2F649FA94804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Практичне застосування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628F4994-3326-AF4D-BB08-7D643DEB88C2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3A78530F-0823-132A-AAF8-E3146E1D238B}"/>
              </a:ext>
            </a:extLst>
          </p:cNvPr>
          <p:cNvSpPr/>
          <p:nvPr/>
        </p:nvSpPr>
        <p:spPr>
          <a:xfrm>
            <a:off x="218702" y="2708920"/>
            <a:ext cx="11809311" cy="255309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Що ви відчуваєте, коли люди вас не помічають, ображають, експлуатують або навіть жорстоко поводяться з вами? Який найкращий засіб від життєвих розчарувань.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5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31A0-9E00-5E08-832F-DBC7B7EC8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E794C88-6697-C775-AA1A-7A09145CB7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E8C5D70-5929-27BC-8E26-5BD5742B8B4E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Висновок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1FD1A12D-9825-3E94-06A0-2E6E5EDC4C83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4C489BD-1F99-5FB4-F513-67482BEDFBE3}"/>
              </a:ext>
            </a:extLst>
          </p:cNvPr>
          <p:cNvSpPr/>
          <p:nvPr/>
        </p:nvSpPr>
        <p:spPr>
          <a:xfrm>
            <a:off x="218702" y="2708920"/>
            <a:ext cx="11809311" cy="378419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Попри план сатани знищити Божий народ в Бога є Його унікальний шлях звільнення і перемоги над силами зла.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Завдяки Божій благодаті ми можемо долати життєві труднощі й бути спасенними для вічності.</a:t>
            </a:r>
            <a:endParaRPr lang="uk-UA" sz="40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27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DB49F-7C38-093B-B9BC-BD2275B2C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0092C1-E942-F6BB-DF65-29E448FF1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1DE5B5C2-834F-9B39-31AF-A8DF2BE6BA16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Домашнє завдання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A04AC701-47A1-09CC-EA34-F4FA310FD9F4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776FDF5-6404-C446-23A7-164CEFF43AAC}"/>
              </a:ext>
            </a:extLst>
          </p:cNvPr>
          <p:cNvSpPr/>
          <p:nvPr/>
        </p:nvSpPr>
        <p:spPr>
          <a:xfrm>
            <a:off x="218702" y="2708920"/>
            <a:ext cx="11809311" cy="1198875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Поділіться звісткою про Бога, який захищає і визволяє,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з людьми у вашому оточенні.</a:t>
            </a:r>
            <a:endParaRPr lang="uk-UA" sz="36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0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5CCD2-CC30-DB94-7D87-0D245802F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5D9EF6-5E44-F186-82CA-3C9A1B2C8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FBD74402-3233-ED76-CF1F-2B0FB1A0D24A}"/>
              </a:ext>
            </a:extLst>
          </p:cNvPr>
          <p:cNvSpPr/>
          <p:nvPr/>
        </p:nvSpPr>
        <p:spPr>
          <a:xfrm>
            <a:off x="353098" y="1378508"/>
            <a:ext cx="11540520" cy="110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Братнє спілкування: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961B588-E633-06F7-0A7E-87485C3FDC47}"/>
              </a:ext>
            </a:extLst>
          </p:cNvPr>
          <p:cNvSpPr/>
          <p:nvPr/>
        </p:nvSpPr>
        <p:spPr>
          <a:xfrm>
            <a:off x="8958812" y="186766"/>
            <a:ext cx="2593060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Образи кінця</a:t>
            </a:r>
            <a:endParaRPr lang="uk-UA" sz="28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1910DA21-743C-4B1E-82DB-4318C0721EEF}"/>
              </a:ext>
            </a:extLst>
          </p:cNvPr>
          <p:cNvSpPr/>
          <p:nvPr/>
        </p:nvSpPr>
        <p:spPr>
          <a:xfrm>
            <a:off x="218702" y="2708920"/>
            <a:ext cx="11809311" cy="261464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- Як ви ділилися звісткою про  події останнього часу зі своїм оточенням, використовуючи біблійні історії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5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BD88C-48A0-C2CB-EF4C-BE8328DFD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734588-C883-5123-1DAE-9483B91C2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4" y="0"/>
            <a:ext cx="12226382" cy="7522684"/>
          </a:xfrm>
          <a:prstGeom prst="rect">
            <a:avLst/>
          </a:prstGeom>
        </p:spPr>
      </p:pic>
      <p:sp>
        <p:nvSpPr>
          <p:cNvPr id="50" name="CustomShape 3">
            <a:extLst>
              <a:ext uri="{FF2B5EF4-FFF2-40B4-BE49-F238E27FC236}">
                <a16:creationId xmlns:a16="http://schemas.microsoft.com/office/drawing/2014/main" id="{C77E9D12-B8CA-24BE-B928-D8A1A3CAFD7A}"/>
              </a:ext>
            </a:extLst>
          </p:cNvPr>
          <p:cNvSpPr/>
          <p:nvPr/>
        </p:nvSpPr>
        <p:spPr>
          <a:xfrm>
            <a:off x="7654917" y="186766"/>
            <a:ext cx="370188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pc="-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Book Antiqua" panose="02040602050305030304" pitchFamily="18" charset="0"/>
                <a:ea typeface="Batang" panose="02030600000101010101" pitchFamily="18" charset="-127"/>
              </a:rPr>
              <a:t>Суботня школа</a:t>
            </a:r>
            <a:endParaRPr lang="uk-UA" sz="36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ook Antiqua" panose="02040602050305030304" pitchFamily="18" charset="0"/>
              <a:ea typeface="Batang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CEE1C-5F86-061B-359B-9AD89D5DE1A3}"/>
              </a:ext>
            </a:extLst>
          </p:cNvPr>
          <p:cNvSpPr txBox="1"/>
          <p:nvPr/>
        </p:nvSpPr>
        <p:spPr>
          <a:xfrm>
            <a:off x="2135560" y="1124744"/>
            <a:ext cx="998912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</a:t>
            </a: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Урок №1</a:t>
            </a:r>
          </a:p>
          <a:p>
            <a:pPr>
              <a:lnSpc>
                <a:spcPct val="100000"/>
              </a:lnSpc>
            </a:pPr>
            <a:r>
              <a:rPr lang="uk-UA" sz="6000" b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Пригноблення: історія і народження Мойсея</a:t>
            </a:r>
          </a:p>
        </p:txBody>
      </p:sp>
    </p:spTree>
    <p:extLst>
      <p:ext uri="{BB962C8B-B14F-4D97-AF65-F5344CB8AC3E}">
        <p14:creationId xmlns:p14="http://schemas.microsoft.com/office/powerpoint/2010/main" val="33801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8979C-0A2C-C703-A84D-AAC2906F1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369834A-3F39-40B0-449B-496EE21C7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99AA454E-34F3-D08F-C864-1DF04C36FE39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Активна підготовка: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B0EE9EB3-9768-80EB-1946-0FDF7BE0CBA5}"/>
              </a:ext>
            </a:extLst>
          </p:cNvPr>
          <p:cNvSpPr/>
          <p:nvPr/>
        </p:nvSpPr>
        <p:spPr>
          <a:xfrm>
            <a:off x="6378398" y="186766"/>
            <a:ext cx="569426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народження Мойсея</a:t>
            </a:r>
            <a:endParaRPr lang="uk-UA" sz="2800" b="0" strike="noStrike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57BDC40-B571-43D3-DF72-69D53AB7593A}"/>
              </a:ext>
            </a:extLst>
          </p:cNvPr>
          <p:cNvSpPr/>
          <p:nvPr/>
        </p:nvSpPr>
        <p:spPr>
          <a:xfrm>
            <a:off x="218702" y="2708920"/>
            <a:ext cx="11809311" cy="175287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Поділіться досвідом коли довгі очікування чогось таки здійснилися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Які почуття наповнювали вас в </a:t>
            </a:r>
            <a:r>
              <a:rPr lang="uk-UA" sz="3600" i="1" spc="-1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такі часи?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5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BCBE0-8A62-A0E0-E1FB-36F7BBE40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46B7B-F185-2AF9-AA40-CA5E18BF8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5D34F6C4-93B0-3C64-8DFF-3FEDA1E76372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Пам’ятний вірш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E195B3F2-EC98-9377-88EB-A74EBD13654B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81DF4C8E-A2AF-CCA0-20AC-1E18E6751112}"/>
              </a:ext>
            </a:extLst>
          </p:cNvPr>
          <p:cNvSpPr/>
          <p:nvPr/>
        </p:nvSpPr>
        <p:spPr>
          <a:xfrm>
            <a:off x="218702" y="2708920"/>
            <a:ext cx="11809311" cy="378419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«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А Ізраїлеві сини стогнали від тієї роботи та кричали. І їхній зойк через ту роботу піднявся до Бога. І почув Бог їхній стогін. І згадав Бог Свого заповіта з Авраамом, Ісаком та Яковом. І Бог бачив синів Ізраїлевих, і Бог зглянувся над ними.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»                                                                      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                         </a:t>
            </a:r>
            <a:r>
              <a:rPr lang="uk-UA" sz="4000" i="1" spc="-1" noProof="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2:23-25</a:t>
            </a:r>
            <a:endParaRPr lang="uk-UA" sz="3600" i="1" spc="-1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6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D01CE-5A49-2114-B697-F1EC48521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E919C3-C6BD-E851-0F9B-A13F17AD2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41C0AEEA-D7AB-BD44-958D-437780CFF5C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Головна думка уроку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76319C36-E25F-BF90-6910-8FB4E2BE15F1}"/>
              </a:ext>
            </a:extLst>
          </p:cNvPr>
          <p:cNvSpPr/>
          <p:nvPr/>
        </p:nvSpPr>
        <p:spPr>
          <a:xfrm>
            <a:off x="6956305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B795852-85FA-60E4-62C5-C19CF52A9FED}"/>
              </a:ext>
            </a:extLst>
          </p:cNvPr>
          <p:cNvSpPr/>
          <p:nvPr/>
        </p:nvSpPr>
        <p:spPr>
          <a:xfrm>
            <a:off x="218702" y="2708920"/>
            <a:ext cx="11809311" cy="126043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Боже втручання – єдина надія нашого визволення. </a:t>
            </a: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воно діє сьогодні?</a:t>
            </a:r>
            <a:endParaRPr lang="uk-UA" sz="40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6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E199-C5C6-5F9A-C738-DD7D57E08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A645A6-5459-39C7-D66A-3BE643912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C4BF9A7C-432C-E613-0D97-E096B1F2E14D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00440D25-CF5F-39B2-0B63-64E0F9AFEDC7}"/>
              </a:ext>
            </a:extLst>
          </p:cNvPr>
          <p:cNvSpPr/>
          <p:nvPr/>
        </p:nvSpPr>
        <p:spPr>
          <a:xfrm>
            <a:off x="6528049" y="186766"/>
            <a:ext cx="536557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FD525C31-386A-ADAF-7245-5DAC8A4BC53D}"/>
              </a:ext>
            </a:extLst>
          </p:cNvPr>
          <p:cNvSpPr/>
          <p:nvPr/>
        </p:nvSpPr>
        <p:spPr>
          <a:xfrm>
            <a:off x="218702" y="2708920"/>
            <a:ext cx="11809311" cy="212220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1. Які контрасти в житті переживав Божий народ в Єгипті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  <a:endParaRPr lang="uk-UA" sz="4400" i="1" spc="-1" noProof="0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Вихід 1:1-11</a:t>
            </a:r>
            <a:endParaRPr lang="uk-UA" sz="40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4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4CD3-8B14-72FD-5B9D-0256BFBA6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43DB18-C1EB-6401-82C2-60423F4F6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99392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70A7912C-E055-0109-E0BE-C9E838422BB8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F51A1F56-8A83-0D66-F77E-217B7E1E5DE2}"/>
              </a:ext>
            </a:extLst>
          </p:cNvPr>
          <p:cNvSpPr/>
          <p:nvPr/>
        </p:nvSpPr>
        <p:spPr>
          <a:xfrm>
            <a:off x="6456040" y="186766"/>
            <a:ext cx="5571973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CE5DCD04-CF27-AD5C-AA5D-30F4701A89FA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2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. 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Чому Йосип, проданий братами в рабство, мав успіх і навіть став другим після фараона? </a:t>
            </a:r>
          </a:p>
          <a:p>
            <a:pPr>
              <a:lnSpc>
                <a:spcPct val="100000"/>
              </a:lnSpc>
            </a:pP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</a:t>
            </a: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Буття 37:26-28, 39:2, 21</a:t>
            </a:r>
            <a:endParaRPr lang="uk-UA" sz="36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6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85FC6-9BDE-EBD9-5732-29BC9F658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15FC69-A01C-FFBF-4DF6-0377A6FCC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1" y="-61236"/>
            <a:ext cx="12226382" cy="7522684"/>
          </a:xfrm>
          <a:prstGeom prst="rect">
            <a:avLst/>
          </a:prstGeom>
        </p:spPr>
      </p:pic>
      <p:sp>
        <p:nvSpPr>
          <p:cNvPr id="49" name="CustomShape 2">
            <a:extLst>
              <a:ext uri="{FF2B5EF4-FFF2-40B4-BE49-F238E27FC236}">
                <a16:creationId xmlns:a16="http://schemas.microsoft.com/office/drawing/2014/main" id="{6D73EE5C-E74B-FCBC-7EB7-8B93653BE233}"/>
              </a:ext>
            </a:extLst>
          </p:cNvPr>
          <p:cNvSpPr/>
          <p:nvPr/>
        </p:nvSpPr>
        <p:spPr>
          <a:xfrm>
            <a:off x="353098" y="1378508"/>
            <a:ext cx="11540520" cy="921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1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Дослідження Біблії</a:t>
            </a:r>
            <a:r>
              <a:rPr lang="uk-UA" sz="5400" b="1" strike="noStrike" spc="-1" dirty="0">
                <a:solidFill>
                  <a:schemeClr val="tx2">
                    <a:lumMod val="75000"/>
                  </a:schemeClr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Book Antiqua"/>
              </a:rPr>
              <a:t>:</a:t>
            </a:r>
          </a:p>
        </p:txBody>
      </p:sp>
      <p:sp>
        <p:nvSpPr>
          <p:cNvPr id="50" name="CustomShape 3">
            <a:extLst>
              <a:ext uri="{FF2B5EF4-FFF2-40B4-BE49-F238E27FC236}">
                <a16:creationId xmlns:a16="http://schemas.microsoft.com/office/drawing/2014/main" id="{530A47E3-BFAE-7DD8-AB94-96F16D02DDB0}"/>
              </a:ext>
            </a:extLst>
          </p:cNvPr>
          <p:cNvSpPr/>
          <p:nvPr/>
        </p:nvSpPr>
        <p:spPr>
          <a:xfrm>
            <a:off x="7239130" y="186766"/>
            <a:ext cx="453346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Пригноблення: історія і </a:t>
            </a:r>
          </a:p>
          <a:p>
            <a:pPr algn="ctr">
              <a:lnSpc>
                <a:spcPct val="100000"/>
              </a:lnSpc>
            </a:pPr>
            <a:r>
              <a:rPr lang="uk-UA" sz="2800" b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народження Мойсея</a:t>
            </a:r>
            <a:endParaRPr lang="uk-UA" sz="2800" spc="-1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455EEEEE-EBAA-74C2-9267-02F790116879}"/>
              </a:ext>
            </a:extLst>
          </p:cNvPr>
          <p:cNvSpPr/>
          <p:nvPr/>
        </p:nvSpPr>
        <p:spPr>
          <a:xfrm>
            <a:off x="218702" y="2708920"/>
            <a:ext cx="11809311" cy="199909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3.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Як Бог рятував єврейських хлопчиків від знищення за наказом фараона</a:t>
            </a:r>
            <a:r>
              <a:rPr lang="uk-UA" sz="40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? </a:t>
            </a:r>
          </a:p>
          <a:p>
            <a:pPr>
              <a:lnSpc>
                <a:spcPct val="100000"/>
              </a:lnSpc>
            </a:pPr>
            <a:r>
              <a:rPr lang="uk-UA" sz="4400" i="1" spc="-1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nstantia" panose="02030602050306030303" pitchFamily="18" charset="0"/>
              </a:rPr>
              <a:t>                                        Вихід 1:15-21</a:t>
            </a:r>
            <a:endParaRPr lang="uk-UA" sz="4400" i="1" spc="-1" noProof="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58774</TotalTime>
  <Words>447</Words>
  <Application>Microsoft Office PowerPoint</Application>
  <PresentationFormat>Широкий екран</PresentationFormat>
  <Paragraphs>77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5" baseType="lpstr">
      <vt:lpstr>Batang</vt:lpstr>
      <vt:lpstr>Arial</vt:lpstr>
      <vt:lpstr>Book Antiqua</vt:lpstr>
      <vt:lpstr>Bookman Old Style</vt:lpstr>
      <vt:lpstr>Calibri</vt:lpstr>
      <vt:lpstr>Constantia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2847</cp:revision>
  <dcterms:created xsi:type="dcterms:W3CDTF">2021-09-14T08:06:00Z</dcterms:created>
  <dcterms:modified xsi:type="dcterms:W3CDTF">2025-06-26T06:53:48Z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