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97" r:id="rId3"/>
    <p:sldId id="296" r:id="rId4"/>
    <p:sldId id="299" r:id="rId5"/>
    <p:sldId id="295" r:id="rId6"/>
    <p:sldId id="309" r:id="rId7"/>
    <p:sldId id="298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  <a:srgbClr val="009193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535" autoAdjust="0"/>
    <p:restoredTop sz="63308" autoAdjust="0"/>
  </p:normalViewPr>
  <p:slideViewPr>
    <p:cSldViewPr>
      <p:cViewPr varScale="1">
        <p:scale>
          <a:sx n="70" d="100"/>
          <a:sy n="70" d="100"/>
        </p:scale>
        <p:origin x="184" y="5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85AE5-DC7A-42ED-788C-468DC9222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FA04A19A-68FE-7F4C-78CE-8A3EB645B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D8CD93F-F61B-095C-A70B-944C966673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DB3B0D9-8E65-C1FF-88D7-54474737E95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712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08.01.26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6888089" y="186766"/>
            <a:ext cx="500553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і смерть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323020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Як апостол Павло засвідчив своє бажання бути з Христом у стражданнях і смерті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Як учення про воскресіння допомагає правильно зрозуміти надію Павла?</a:t>
            </a:r>
          </a:p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</a:t>
            </a:r>
            <a:r>
              <a:rPr lang="uk-UA" sz="4400" i="1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Филипʼянам 1:23-25; 1 Солунянам 4:16–17 </a:t>
            </a:r>
            <a:endParaRPr lang="uk-UA" sz="4400" i="1" spc="-1" noProof="0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5287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6456041" y="186766"/>
            <a:ext cx="538286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і смерть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Що означає «жити гідно Євангелія» і як це пов’язано з освяченням істиною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</a:t>
            </a:r>
            <a:r>
              <a:rPr lang="uk-UA" sz="4400" i="1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Филипʼянам 1:27; Івана 17:17</a:t>
            </a:r>
            <a:endParaRPr lang="uk-UA" sz="3600" i="1" spc="-1" noProof="0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6816080" y="186766"/>
            <a:ext cx="507753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і смерть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Чому страждання за Христа розглядаються як частина християнського покликання?</a:t>
            </a:r>
          </a:p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000" i="1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Филипʼянам 1:27-30; Дії 14:22; Римлянам 8:17; 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</a:t>
            </a:r>
            <a:r>
              <a:rPr lang="uk-UA" sz="4000" i="1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 Тимофію 3:12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6888088" y="186766"/>
            <a:ext cx="513992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і смерть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212220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Що, на вашу думку, найчастіше руйнує єдність у церкві: відмінність поглядів чи стан серця? 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6816081" y="186766"/>
            <a:ext cx="502282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і смерть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Поділіться досвідом із вашого життя, коли честь Божого імені стала для вас важливішою за власну репутацію або комфорт?</a:t>
            </a: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6960097" y="186766"/>
            <a:ext cx="493352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і смерть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439975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Єдність Церкви, покора Божій волі й готовність залишатися вірними навіть у стражданнях стають найсильнішим свідченням для світу. Христос уже здобув перемогу, і тому, незалежно від того, живемо ми чи вмираємо, наше покликання одне — щоб у всьому був звеличений Христос.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3082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6600057" y="186766"/>
            <a:ext cx="511256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і смерть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230687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en-UA" sz="3600" i="1" dirty="0">
                <a:solidFill>
                  <a:srgbClr val="002060"/>
                </a:solidFill>
                <a:latin typeface="Constantia" panose="02030602050306030303" pitchFamily="18" charset="0"/>
              </a:rPr>
              <a:t> У 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словах, тоні, терпінні або готовності послужити проявіть особливу увагу одній людині. Наприкінці тижня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запитайте себе: Чи змогла ця людина побачити через мою поведінку характер Христа?</a:t>
            </a:r>
            <a:endParaRPr lang="uk-UA" sz="36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589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6672064" y="186766"/>
            <a:ext cx="522155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Підстави для подяки і молитви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249153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протягом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Поділіться тим, як ви визначилися з </a:t>
            </a:r>
            <a:r>
              <a:rPr lang="uk-UA" altLang="en-UA" sz="3600" i="1" dirty="0">
                <a:solidFill>
                  <a:srgbClr val="002060"/>
                </a:solidFill>
                <a:latin typeface="Constantia" panose="02030602050306030303" pitchFamily="18" charset="0"/>
              </a:rPr>
              <a:t>двома людьми, за яких будете молитися?</a:t>
            </a:r>
            <a:endParaRPr lang="uk-UA" sz="3600" i="1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542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2">
                    <a:lumMod val="50000"/>
                  </a:schemeClr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2">
                  <a:lumMod val="50000"/>
                </a:schemeClr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-168696" y="1124744"/>
            <a:ext cx="1222137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№3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Життя і смерть</a:t>
            </a: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6095999" y="186766"/>
            <a:ext cx="593201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і смерть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2060649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8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уроку: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Мета християнина: чи життям чи смертю, в єдності з одновірцями, прославити Бога.</a:t>
            </a: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0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8328248" y="186766"/>
            <a:ext cx="259228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і смерть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335359" y="2709476"/>
            <a:ext cx="11449273" cy="249153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Мета уроку: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розкрити зміст життя християнина;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укріпити віру в воскресіння померлих під час Приходу Христа;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спонукати до єдності в громадах, щоб життям, словом, добрими ділами проповідувати Євангеліє.</a:t>
            </a: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BBBF8-3D7F-878F-2DD8-5DA381983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86A1E18-0B0C-E932-6362-2A53077924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9F60A877-4B41-10CD-39ED-4B6920232633}"/>
              </a:ext>
            </a:extLst>
          </p:cNvPr>
          <p:cNvSpPr/>
          <p:nvPr/>
        </p:nvSpPr>
        <p:spPr>
          <a:xfrm>
            <a:off x="6528048" y="186766"/>
            <a:ext cx="554461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і смерть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B3545EA-A924-9BD8-B929-3A98D8B8A023}"/>
              </a:ext>
            </a:extLst>
          </p:cNvPr>
          <p:cNvSpPr/>
          <p:nvPr/>
        </p:nvSpPr>
        <p:spPr>
          <a:xfrm>
            <a:off x="695399" y="2709476"/>
            <a:ext cx="11455941" cy="242998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Згадайте випадок із життя, коли будь-який вибір здавався таким, що приводив до негативного результату.</a:t>
            </a:r>
            <a:endParaRPr lang="uk-UA" sz="36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604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27384"/>
            <a:ext cx="12226382" cy="6984776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6456040" y="186766"/>
            <a:ext cx="557197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і смерть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</a:t>
            </a:r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вірш:</a:t>
            </a:r>
          </a:p>
          <a:p>
            <a:r>
              <a:rPr lang="uk-UA" sz="40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«Адже для мене життя — це Христос, а смерть — це надбання»                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Филипʼянам</a:t>
            </a:r>
            <a:r>
              <a:rPr lang="uk-UA" sz="40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i="1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1:21</a:t>
            </a:r>
            <a:r>
              <a:rPr lang="uk-UA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</a:t>
            </a:r>
            <a:endParaRPr lang="uk-UA" sz="3600" noProof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6816080" y="186766"/>
            <a:ext cx="507753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і смерть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384575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Що, за словами Павла, було важливішим для нього </a:t>
            </a:r>
            <a:r>
              <a:rPr lang="uk-UA" sz="4000" i="1" spc="-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за особисте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визволення? Як ця позиція проявлялася в його ставленні до громад, які він заснував? 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ru-RU" sz="40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</a:t>
            </a:r>
            <a:r>
              <a:rPr lang="uk-UA" sz="4000" i="1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Филипʼянам 1:19-20;  1 Солунянам 2:10-11; Галатам 4:19</a:t>
            </a:r>
            <a:endParaRPr lang="ru-RU" sz="4000" i="1" spc="-1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59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6888088" y="186766"/>
            <a:ext cx="513992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і смерть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32833" y="2783518"/>
            <a:ext cx="11809311" cy="316864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 лежить в основі духовної боротьби християнина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Як її зміст узгоджується з твердженням: «Для мене життя — Христос, а смерть — надбання»?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</a:t>
            </a:r>
            <a:r>
              <a:rPr lang="uk-UA" sz="4000" i="1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 Коринтянам 10:3-6; Филипʼянам 1:21-22 </a:t>
            </a:r>
            <a:endParaRPr lang="uk-UA" sz="3600" i="1" spc="-1" noProof="0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70431</TotalTime>
  <Words>508</Words>
  <Application>Microsoft Macintosh PowerPoint</Application>
  <PresentationFormat>Широкоэкранный</PresentationFormat>
  <Paragraphs>72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3239</cp:revision>
  <dcterms:created xsi:type="dcterms:W3CDTF">2021-09-14T08:06:00Z</dcterms:created>
  <dcterms:modified xsi:type="dcterms:W3CDTF">2026-01-08T07:45:47Z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