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9" r:id="rId5"/>
    <p:sldId id="295" r:id="rId6"/>
    <p:sldId id="309" r:id="rId7"/>
    <p:sldId id="298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20" autoAdjust="0"/>
    <p:restoredTop sz="63296" autoAdjust="0"/>
  </p:normalViewPr>
  <p:slideViewPr>
    <p:cSldViewPr>
      <p:cViewPr varScale="1">
        <p:scale>
          <a:sx n="77" d="100"/>
          <a:sy n="77" d="100"/>
        </p:scale>
        <p:origin x="83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22.01.26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6888089" y="186766"/>
            <a:ext cx="500553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3291755"/>
          </a:xfrm>
          <a:prstGeom prst="rect">
            <a:avLst/>
          </a:prstGeom>
          <a:solidFill>
            <a:schemeClr val="bg1">
              <a:alpha val="62141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Що означає готовність християнина «стати жертвою за віру інших» та як це втілюється у служінні?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</a:t>
            </a:r>
          </a:p>
          <a:p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Филипʼянам 2:17; 2 Тимофія 4:6; </a:t>
            </a:r>
          </a:p>
          <a:p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Римлянам 12:1-2; 1 Коринтянам 11:1</a:t>
            </a:r>
            <a:endParaRPr lang="uk-UA" sz="44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5287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6456041" y="186766"/>
            <a:ext cx="538286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Які риси характеру зробили Тимофія взірцем вірного та щирого служителя Божого?</a:t>
            </a:r>
          </a:p>
          <a:p>
            <a:pPr>
              <a:lnSpc>
                <a:spcPct val="100000"/>
              </a:lnSpc>
            </a:pPr>
            <a:r>
              <a:rPr lang="uk-UA" sz="4400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2:19-23</a:t>
            </a:r>
            <a:endParaRPr lang="uk-UA" sz="36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6816080" y="186766"/>
            <a:ext cx="507753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191344" y="2771359"/>
            <a:ext cx="11809311" cy="1937538"/>
          </a:xfrm>
          <a:prstGeom prst="rect">
            <a:avLst/>
          </a:prstGeom>
          <a:solidFill>
            <a:schemeClr val="bg1">
              <a:alpha val="60441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 чому виявилася самовідданість Епафродита і як громада має ставитися до таких жертовних служителів?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Филипʼянам 2:25-30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6888088" y="186766"/>
            <a:ext cx="513992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122204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у ваших сучасних обставинах (на роботі, в родині, у побуті) означає бути справжнім «світлом для світу»?</a:t>
            </a:r>
            <a:endParaRPr lang="uk-UA" sz="4400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6816081" y="186766"/>
            <a:ext cx="5022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саме наші добрі вчинки пов'язані з уже отриманим досвідом спасіння? </a:t>
            </a:r>
          </a:p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Чи є вони причиною спасіння чи його результатом?</a:t>
            </a: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6960097" y="186766"/>
            <a:ext cx="49335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6239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Наше життя — це відображення Божого світла. Через покірність, відсутність нарікань та щире служіння ми стаємо тими «світилами», через які світ пізнає характер Творця.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6600057" y="186766"/>
            <a:ext cx="511256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752872"/>
          </a:xfrm>
          <a:prstGeom prst="rect">
            <a:avLst/>
          </a:prstGeom>
          <a:solidFill>
            <a:schemeClr val="bg1">
              <a:alpha val="5986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Протягом тижня свідомо уникайте нарікань. Знайдіть можливість послужити комусь із громади або близьких, наслідуючи приклад жертовності.</a:t>
            </a:r>
            <a:endParaRPr lang="uk-UA" sz="36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74017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-99392"/>
            <a:ext cx="12226382" cy="7652570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6672064" y="186766"/>
            <a:ext cx="522155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3045534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ru-RU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-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саме ви відчували Божу присутність та підтримку протягом минулого тижня?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Поділіться тим, який конкретний крок ви готові зробити для зміцнення єдності та атмосфери любові у вашій громаді?  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2">
                    <a:lumMod val="50000"/>
                  </a:schemeClr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2">
                  <a:lumMod val="50000"/>
                </a:schemeClr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168696" y="1124744"/>
            <a:ext cx="12221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№5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Сяяти, мов світила вночі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6095999" y="186766"/>
            <a:ext cx="59320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445096"/>
          </a:xfrm>
          <a:prstGeom prst="rect">
            <a:avLst/>
          </a:prstGeom>
          <a:solidFill>
            <a:schemeClr val="bg1">
              <a:alpha val="60055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Відповідальність, прийнята через віру.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-99392"/>
            <a:ext cx="12323070" cy="764125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7320136" y="186766"/>
            <a:ext cx="417646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491536"/>
          </a:xfrm>
          <a:prstGeom prst="rect">
            <a:avLst/>
          </a:prstGeom>
          <a:solidFill>
            <a:schemeClr val="bg1">
              <a:alpha val="5925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  <a:endParaRPr lang="ru-RU" sz="2800" dirty="0"/>
          </a:p>
          <a:p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Поглибити розуміння біблійного шляху спасіння.</a:t>
            </a:r>
            <a:b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Усвідомити особисту відповідальність кожного християнина як свідка Божого світла.</a:t>
            </a:r>
            <a:b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Надихнути до віри та надії під час подолання життєвих труднощів.</a:t>
            </a:r>
            <a:endParaRPr lang="uk-UA" sz="28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042" y="0"/>
            <a:ext cx="1226704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6528048" y="186766"/>
            <a:ext cx="554461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695399" y="2709476"/>
            <a:ext cx="11455941" cy="3537976"/>
          </a:xfrm>
          <a:prstGeom prst="rect">
            <a:avLst/>
          </a:prstGeom>
          <a:solidFill>
            <a:schemeClr val="bg1">
              <a:alpha val="6198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Як, на вашу думку, змінюється атмосфера в колективі, коли з'являється одна людина, яка постійно на все скаржиться? </a:t>
            </a:r>
            <a:r>
              <a:rPr lang="uk-UA" sz="3600" i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А як вона змінюється, коли з'являється той, хто зберігає спокій і позитив у важкі часи?</a:t>
            </a:r>
            <a:endParaRPr lang="uk-UA" sz="36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27384"/>
            <a:ext cx="12226382" cy="6984776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41027" y="1879308"/>
            <a:ext cx="11709946" cy="3845753"/>
          </a:xfrm>
          <a:prstGeom prst="rect">
            <a:avLst/>
          </a:prstGeom>
          <a:solidFill>
            <a:schemeClr val="bg1">
              <a:alpha val="55557"/>
            </a:schemeClr>
          </a:solidFill>
          <a:ln>
            <a:noFill/>
          </a:ln>
          <a:effectLst>
            <a:glow rad="63500">
              <a:schemeClr val="bg1">
                <a:alpha val="4719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40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«Усе робіть без нарікань і сумніву, щоб ви, непорочні та чисті, були бездоганними Божими дітьми серед лукавого й розбещеного роду, серед якого ви сяєте, мов світила у світі»    </a:t>
            </a:r>
          </a:p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uk-UA" sz="4000" spc="-1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</a:rPr>
              <a:t>Филипʼянам</a:t>
            </a:r>
            <a:r>
              <a:rPr lang="uk-UA" sz="4000" noProof="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2:14-15</a:t>
            </a:r>
            <a:r>
              <a:rPr lang="uk-UA" sz="360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sz="3600" noProof="0" dirty="0">
              <a:solidFill>
                <a:schemeClr val="accent4">
                  <a:lumMod val="50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816080" y="186766"/>
            <a:ext cx="50775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61875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1. На якій основі будується спасіння людини і чому ми маємо «звершувати його зі страхом і трепетом»?</a:t>
            </a:r>
            <a:r>
              <a:rPr lang="ru-RU" sz="4000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</a:t>
            </a:r>
          </a:p>
          <a:p>
            <a:r>
              <a:rPr lang="ru-RU" sz="4000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</a:t>
            </a:r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Римлянам 3:23-24; 5:8; Ефесянам  2:8-10;   </a:t>
            </a:r>
          </a:p>
          <a:p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Филипʼянам 2:12-13</a:t>
            </a:r>
            <a:endParaRPr lang="ru-RU" sz="4000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9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888088" y="186766"/>
            <a:ext cx="513992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Сяяти, мов світила в ночі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32833" y="2783518"/>
            <a:ext cx="11809311" cy="2553091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Які практичні якості християнського життя є найпереконливішим доказом істинності Євангелія для оточуючих?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</a:p>
          <a:p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2:15-16 </a:t>
            </a:r>
            <a:endParaRPr lang="uk-UA" sz="36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71271</TotalTime>
  <Words>530</Words>
  <Application>Microsoft Macintosh PowerPoint</Application>
  <PresentationFormat>Широкоэкранный</PresentationFormat>
  <Paragraphs>72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3268</cp:revision>
  <dcterms:created xsi:type="dcterms:W3CDTF">2021-09-14T08:06:00Z</dcterms:created>
  <dcterms:modified xsi:type="dcterms:W3CDTF">2026-01-22T07:55:09Z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