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673" autoAdjust="0"/>
    <p:restoredTop sz="63288" autoAdjust="0"/>
  </p:normalViewPr>
  <p:slideViewPr>
    <p:cSldViewPr>
      <p:cViewPr varScale="1">
        <p:scale>
          <a:sx n="64" d="100"/>
          <a:sy n="64" d="100"/>
        </p:scale>
        <p:origin x="184" y="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05.02.26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621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У чому полягає джерело радості християнина?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Яким чином атмосфера неба відображається в житті християнина?            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Филипʼянам 4:4-7</a:t>
            </a:r>
            <a:endParaRPr lang="uk-UA" sz="44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ку умову отримання миру «який вище всякого розуму» називає апостол Павло? Що означає «про це роздумуйте»?</a:t>
            </a:r>
          </a:p>
          <a:p>
            <a:pPr>
              <a:lnSpc>
                <a:spcPct val="100000"/>
              </a:lnSpc>
            </a:pPr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Филипʼянам 4:8-9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191344" y="2771359"/>
            <a:ext cx="11809311" cy="2553091"/>
          </a:xfrm>
          <a:prstGeom prst="rect">
            <a:avLst/>
          </a:prstGeom>
          <a:solidFill>
            <a:schemeClr val="bg1">
              <a:alpha val="604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 довіра до Божого забезпечення впливає на внутрішню стійкість і задоволення християнина в будь-яких обставинах?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Филипʼянам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:10-13,19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би ви пояснили комусь, що означає відчувати «Божий мир»? </a:t>
            </a:r>
            <a:endParaRPr lang="uk-UA" sz="4400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Який існує зв'язок між послухом Закону та життям у радості й мирі?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3968864"/>
          </a:xfrm>
          <a:prstGeom prst="rect">
            <a:avLst/>
          </a:prstGeom>
          <a:solidFill>
            <a:schemeClr val="bg1">
              <a:alpha val="6239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Небесне громадянство — це не лише майбутня надія, а й теперішній спосіб життя, що ґрунтується на довірі Богові. Той, хто живе як громадянин Неба, навчається замінювати тривогу молитвою, а страх — довірою до Христа. Божий мир є результатом тісних взаємин з Христом і послуху Його слову, незалежно від зовнішніх обставин.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5986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>
                <a:solidFill>
                  <a:srgbClr val="002060"/>
                </a:solidFill>
                <a:latin typeface="Constantia" panose="02030602050306030303" pitchFamily="18" charset="0"/>
              </a:rPr>
              <a:t> Протягом тижня свідомо замінюйте кожну тривожну думку короткою молитвою подяки й довіри Богові, фіксуючи, як це впливає на ваш внутрішній стан.</a:t>
            </a:r>
            <a:endParaRPr lang="uk-UA" sz="36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74017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226382" cy="7652570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Покладаючись на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ru-RU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-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та підтримку протягом минулого тижня?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</a:t>
            </a: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Доброю звісткою про спасіння в Ісусі Христі з кимось із вашого оточення протягом цього тижня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№7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Небесне громадянство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445096"/>
          </a:xfrm>
          <a:prstGeom prst="rect">
            <a:avLst/>
          </a:prstGeom>
          <a:solidFill>
            <a:schemeClr val="bg1">
              <a:alpha val="6005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Привілеї та обов'язки небесного громадянства. 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323070" cy="764125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7320136" y="186766"/>
            <a:ext cx="417646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5925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  <a:endParaRPr lang="ru-RU" sz="2800" dirty="0"/>
          </a:p>
          <a:p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Усвідомити, що означає бути громадянином Неба вже сьогодні.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Відчути переваги небесного миру, який приходить через тісні взаємини з Христом.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Спонукати  бути </a:t>
            </a: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добрим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 прикладом </a:t>
            </a: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в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 церквах і суспільстві.</a:t>
            </a:r>
            <a:endParaRPr lang="uk-UA" sz="28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042" y="0"/>
            <a:ext cx="1226704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07369" y="2709476"/>
            <a:ext cx="11449272" cy="2429981"/>
          </a:xfrm>
          <a:prstGeom prst="rect">
            <a:avLst/>
          </a:prstGeom>
          <a:solidFill>
            <a:schemeClr val="bg1">
              <a:alpha val="6198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сучасній людині так складно жити без постійної тривоги? Які «замінники миру» пропонує світ?</a:t>
            </a: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41027" y="1879308"/>
            <a:ext cx="11709946" cy="2614647"/>
          </a:xfrm>
          <a:prstGeom prst="rect">
            <a:avLst/>
          </a:prstGeom>
          <a:solidFill>
            <a:schemeClr val="bg1">
              <a:alpha val="55557"/>
            </a:schemeClr>
          </a:solidFill>
          <a:ln>
            <a:noFill/>
          </a:ln>
          <a:effectLst>
            <a:glow rad="63500">
              <a:schemeClr val="bg1">
                <a:alpha val="4719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«Нічим не журіться, але в усьому молитвою та благаннями з подякою висловлюйте ваші прохання Богові»</a:t>
            </a:r>
            <a:r>
              <a:rPr lang="uk-UA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</a:t>
            </a:r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Филипʼянам</a:t>
            </a:r>
            <a:r>
              <a:rPr lang="uk-UA" sz="4000" noProof="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4:6</a:t>
            </a:r>
            <a:r>
              <a:rPr lang="uk-UA" sz="36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3600" noProof="0" dirty="0">
              <a:solidFill>
                <a:schemeClr val="accent4">
                  <a:lumMod val="50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6187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1. Як, за словами апостола Павла, виявляється спосіб життя тих, хто не живе очікуванням небесного громадянства? 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3:17-19</a:t>
            </a:r>
            <a:endParaRPr lang="ru-RU" sz="4000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Небесне громадянство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3168645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Яка надія на майбутнє мотивує християнина залишатися вірним істині та наслідувати добрий приклад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Филипʼянам 3:20-21; Йова 19:25-27; Луки 24:39;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 Коринтянам 15:50-54; Колосянам 3:4 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73022</TotalTime>
  <Words>460</Words>
  <Application>Microsoft Macintosh PowerPoint</Application>
  <PresentationFormat>Широкоэкранный</PresentationFormat>
  <Paragraphs>70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3291</cp:revision>
  <dcterms:created xsi:type="dcterms:W3CDTF">2021-09-14T08:06:00Z</dcterms:created>
  <dcterms:modified xsi:type="dcterms:W3CDTF">2026-02-05T09:00:26Z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