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9" r:id="rId5"/>
    <p:sldId id="295" r:id="rId6"/>
    <p:sldId id="309" r:id="rId7"/>
    <p:sldId id="298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3"/>
    <a:srgbClr val="009193"/>
    <a:srgbClr val="0090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7123" autoAdjust="0"/>
    <p:restoredTop sz="63288" autoAdjust="0"/>
  </p:normalViewPr>
  <p:slideViewPr>
    <p:cSldViewPr>
      <p:cViewPr varScale="1">
        <p:scale>
          <a:sx n="76" d="100"/>
          <a:sy n="76" d="100"/>
        </p:scale>
        <p:origin x="200" y="2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19.02.26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0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6888089" y="186766"/>
            <a:ext cx="5005530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621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Як примирення з Богом змінило ставлення апостола Павла до страждань і служіння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            </a:t>
            </a:r>
          </a:p>
          <a:p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Колосянам 1:24-25            </a:t>
            </a:r>
            <a:endParaRPr lang="uk-UA" sz="44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5287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6456041" y="186766"/>
            <a:ext cx="538286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1999094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Про яку таємницю говорить апостол Павло? У чому її зміст?</a:t>
            </a:r>
            <a:endParaRPr lang="uk-UA" sz="4000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44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Колосянам 1:26-27, Ефесянам 1:7-10, 3:3-6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6816080" y="186766"/>
            <a:ext cx="507753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191344" y="2771359"/>
            <a:ext cx="11809311" cy="2553091"/>
          </a:xfrm>
          <a:prstGeom prst="rect">
            <a:avLst/>
          </a:prstGeom>
          <a:solidFill>
            <a:schemeClr val="bg1">
              <a:alpha val="60441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Яку місію бере на себе людина, що примирилася з Богом?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вона виконує її з натхненням?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  <a:p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Колосянам 1:28-29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6098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6888088" y="186766"/>
            <a:ext cx="513992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2122204"/>
          </a:xfrm>
          <a:prstGeom prst="rect">
            <a:avLst/>
          </a:prstGeom>
          <a:solidFill>
            <a:schemeClr val="bg1">
              <a:alpha val="6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означає бути «досконалим у Христі»? 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духовна зрілість неможлива без служіння іншим?</a:t>
            </a:r>
            <a:endParaRPr lang="uk-UA" sz="4400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6816081" y="186766"/>
            <a:ext cx="50228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1321985"/>
          </a:xfrm>
          <a:prstGeom prst="rect">
            <a:avLst/>
          </a:prstGeom>
          <a:solidFill>
            <a:schemeClr val="bg1">
              <a:alpha val="62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Пригадайте і поділіться досвідом, як Господь шукав вас і привів до примирення з Собою.</a:t>
            </a: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6960097" y="186766"/>
            <a:ext cx="4933522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1752872"/>
          </a:xfrm>
          <a:prstGeom prst="rect">
            <a:avLst/>
          </a:prstGeom>
          <a:solidFill>
            <a:schemeClr val="bg1">
              <a:alpha val="6239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Господь бере ініціативу на Себе з метою спасти нас, але й очікує, що ми відповімо на Його любов своєю любов'ю та служінням для Його слави.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6600057" y="186766"/>
            <a:ext cx="5112568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5986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dirty="0">
                <a:solidFill>
                  <a:srgbClr val="002060"/>
                </a:solidFill>
                <a:latin typeface="Constantia" panose="02030602050306030303" pitchFamily="18" charset="0"/>
              </a:rPr>
              <a:t> Протягом тижня поділитися з однією людиною своєю історією про Божу викупну любов і примирення.</a:t>
            </a:r>
            <a:endParaRPr lang="uk-UA" sz="36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74017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226382" cy="7652570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6672064" y="186766"/>
            <a:ext cx="522155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Першість Христа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2491536"/>
          </a:xfrm>
          <a:prstGeom prst="rect">
            <a:avLst/>
          </a:prstGeom>
          <a:solidFill>
            <a:schemeClr val="bg1">
              <a:alpha val="81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ru-RU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-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саме ви відчували Божу присутність і підтримку протягом минулого тижня?</a:t>
            </a:r>
          </a:p>
          <a:p>
            <a:r>
              <a:rPr lang="uk-UA" sz="44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Поділіться досвідом: як ви ставили Христа на перше місце у своїх щоденних рішеннях?</a:t>
            </a: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2">
                    <a:lumMod val="50000"/>
                  </a:schemeClr>
                </a:solidFill>
                <a:effectLst>
                  <a:glow rad="139700">
                    <a:schemeClr val="bg1"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2">
                  <a:lumMod val="50000"/>
                </a:schemeClr>
              </a:solidFill>
              <a:effectLst>
                <a:glow rad="139700">
                  <a:schemeClr val="bg1"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-168696" y="1124744"/>
            <a:ext cx="1222137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№9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Примирення і надія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6095999" y="186766"/>
            <a:ext cx="593201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6005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Христос – вічний Бог і Спаситель світу, Який має першість у всьому та є основою нашого примирення з Богом. 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-99392"/>
            <a:ext cx="12323070" cy="764125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7320136" y="186766"/>
            <a:ext cx="4176464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491536"/>
          </a:xfrm>
          <a:prstGeom prst="rect">
            <a:avLst/>
          </a:prstGeom>
          <a:solidFill>
            <a:schemeClr val="bg1">
              <a:alpha val="5925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  <a:endParaRPr lang="ru-RU" sz="2800" dirty="0"/>
          </a:p>
          <a:p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Показати цінність кожної людини в Божому плані примирення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Усвідомити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потребу в щоденному зростанні в Ісусі Христі.</a:t>
            </a:r>
            <a:b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</a:b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  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Спонукати ділитися вісткою про Бога, </a:t>
            </a: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Який 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шукає людину, </a:t>
            </a:r>
            <a:r>
              <a:rPr lang="uk-UA" sz="2800" dirty="0">
                <a:solidFill>
                  <a:srgbClr val="002060"/>
                </a:solidFill>
                <a:latin typeface="Constantia" panose="02030602050306030303" pitchFamily="18" charset="0"/>
              </a:rPr>
              <a:t>зі своїм оточенням</a:t>
            </a:r>
            <a:r>
              <a:rPr lang="uk-UA" sz="2800" noProof="0" dirty="0">
                <a:solidFill>
                  <a:srgbClr val="002060"/>
                </a:solidFill>
                <a:latin typeface="Constantia" panose="02030602050306030303" pitchFamily="18" charset="0"/>
              </a:rPr>
              <a:t>.</a:t>
            </a:r>
            <a:endParaRPr lang="uk-UA" sz="2800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5042" y="0"/>
            <a:ext cx="1226704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6528048" y="186766"/>
            <a:ext cx="5544616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07369" y="2709476"/>
            <a:ext cx="11449272" cy="2429981"/>
          </a:xfrm>
          <a:prstGeom prst="rect">
            <a:avLst/>
          </a:prstGeom>
          <a:solidFill>
            <a:schemeClr val="bg1">
              <a:alpha val="61982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Уявіть, що хтось бере на себе провину за помилку, яку зробили ви. Як би це змінило ваше ставлення до цієї людини?</a:t>
            </a: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27384"/>
            <a:ext cx="12226382" cy="6984776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6456040" y="186766"/>
            <a:ext cx="5571973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41027" y="1879308"/>
            <a:ext cx="11709946" cy="2614647"/>
          </a:xfrm>
          <a:prstGeom prst="rect">
            <a:avLst/>
          </a:prstGeom>
          <a:solidFill>
            <a:schemeClr val="bg1">
              <a:alpha val="55557"/>
            </a:schemeClr>
          </a:solidFill>
          <a:ln>
            <a:noFill/>
          </a:ln>
          <a:effectLst>
            <a:glow rad="63500">
              <a:schemeClr val="bg1">
                <a:alpha val="47190"/>
              </a:schemeClr>
            </a:glo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40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«Бо Того, Хто не відав гріха, Він учинив за нас гріхом, щоб стали ми Божою правдою в Нім!»                             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</a:t>
            </a:r>
            <a:r>
              <a:rPr lang="uk-UA" sz="4000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  <a:cs typeface="Times New Roman" panose="02020603050405020304" pitchFamily="18" charset="0"/>
              </a:rPr>
              <a:t>2 </a:t>
            </a:r>
            <a:r>
              <a:rPr lang="uk-UA" sz="4000" spc="-1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Constantia" panose="02030602050306030303" pitchFamily="18" charset="0"/>
              </a:rPr>
              <a:t>Коринтянам</a:t>
            </a:r>
            <a:r>
              <a:rPr lang="uk-UA" sz="4000" noProof="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5:21</a:t>
            </a:r>
            <a:r>
              <a:rPr lang="uk-UA" sz="3600" dirty="0">
                <a:solidFill>
                  <a:schemeClr val="accent4">
                    <a:lumMod val="50000"/>
                  </a:schemeClr>
                </a:solidFill>
                <a:effectLst>
                  <a:glow rad="101600">
                    <a:schemeClr val="bg1">
                      <a:alpha val="40000"/>
                    </a:schemeClr>
                  </a:glo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uk-UA" sz="3600" noProof="0" dirty="0">
              <a:solidFill>
                <a:schemeClr val="accent4">
                  <a:lumMod val="50000"/>
                </a:schemeClr>
              </a:solidFill>
              <a:effectLst>
                <a:glow rad="101600">
                  <a:schemeClr val="bg1">
                    <a:alpha val="40000"/>
                  </a:schemeClr>
                </a:glo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6816080" y="186766"/>
            <a:ext cx="5077539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61875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1. У якому стані перебувало людство до примирення з Богом? Що саме зробив Христос, щоб змінити цей стан? </a:t>
            </a:r>
          </a:p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Колосянам 1:21-22, Ефесянам 5:27</a:t>
            </a:r>
            <a:endParaRPr lang="ru-RU" sz="4000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059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6888088" y="186766"/>
            <a:ext cx="5139925" cy="46021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Примирення і надія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32833" y="2783518"/>
            <a:ext cx="11809311" cy="1937538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 яких умов «примирення» приносить свій результат</a:t>
            </a:r>
            <a:r>
              <a:rPr lang="uk-UA" sz="40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</a:p>
          <a:p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Колосянам </a:t>
            </a:r>
            <a:r>
              <a:rPr lang="uk-UA" sz="4000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</a:t>
            </a:r>
            <a:r>
              <a:rPr lang="uk-UA" sz="4000" spc="-1" noProof="0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:23 </a:t>
            </a:r>
            <a:endParaRPr lang="uk-UA" sz="3600" spc="-1" noProof="0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Yellow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73652</TotalTime>
  <Words>447</Words>
  <Application>Microsoft Macintosh PowerPoint</Application>
  <PresentationFormat>Широкоэкранный</PresentationFormat>
  <Paragraphs>71</Paragraphs>
  <Slides>16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3313</cp:revision>
  <dcterms:created xsi:type="dcterms:W3CDTF">2021-09-14T08:06:00Z</dcterms:created>
  <dcterms:modified xsi:type="dcterms:W3CDTF">2026-02-19T07:50:36Z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